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858" r:id="rId3"/>
    <p:sldId id="557" r:id="rId4"/>
    <p:sldId id="503" r:id="rId5"/>
    <p:sldId id="841" r:id="rId6"/>
    <p:sldId id="859" r:id="rId7"/>
    <p:sldId id="847" r:id="rId8"/>
    <p:sldId id="779" r:id="rId9"/>
    <p:sldId id="860" r:id="rId10"/>
    <p:sldId id="837" r:id="rId11"/>
    <p:sldId id="850" r:id="rId12"/>
    <p:sldId id="849" r:id="rId13"/>
    <p:sldId id="851" r:id="rId14"/>
    <p:sldId id="853" r:id="rId15"/>
    <p:sldId id="852" r:id="rId16"/>
    <p:sldId id="854" r:id="rId17"/>
    <p:sldId id="855" r:id="rId18"/>
    <p:sldId id="839" r:id="rId19"/>
    <p:sldId id="840" r:id="rId20"/>
    <p:sldId id="856" r:id="rId21"/>
    <p:sldId id="861" r:id="rId22"/>
    <p:sldId id="862" r:id="rId23"/>
    <p:sldId id="873" r:id="rId24"/>
    <p:sldId id="921" r:id="rId25"/>
    <p:sldId id="922" r:id="rId26"/>
    <p:sldId id="876" r:id="rId27"/>
    <p:sldId id="887" r:id="rId28"/>
    <p:sldId id="925" r:id="rId29"/>
    <p:sldId id="914" r:id="rId30"/>
    <p:sldId id="885" r:id="rId31"/>
    <p:sldId id="926" r:id="rId32"/>
    <p:sldId id="882" r:id="rId33"/>
    <p:sldId id="883" r:id="rId34"/>
    <p:sldId id="927" r:id="rId35"/>
    <p:sldId id="932" r:id="rId36"/>
    <p:sldId id="933" r:id="rId37"/>
    <p:sldId id="917" r:id="rId38"/>
    <p:sldId id="943" r:id="rId39"/>
    <p:sldId id="884" r:id="rId40"/>
    <p:sldId id="888" r:id="rId41"/>
    <p:sldId id="892" r:id="rId42"/>
    <p:sldId id="893" r:id="rId43"/>
    <p:sldId id="894" r:id="rId44"/>
    <p:sldId id="895" r:id="rId45"/>
    <p:sldId id="896" r:id="rId46"/>
    <p:sldId id="889" r:id="rId47"/>
    <p:sldId id="897" r:id="rId48"/>
    <p:sldId id="898" r:id="rId49"/>
    <p:sldId id="899" r:id="rId50"/>
    <p:sldId id="900" r:id="rId51"/>
    <p:sldId id="890" r:id="rId52"/>
    <p:sldId id="901" r:id="rId53"/>
    <p:sldId id="902" r:id="rId54"/>
    <p:sldId id="906" r:id="rId55"/>
    <p:sldId id="950" r:id="rId56"/>
    <p:sldId id="891" r:id="rId57"/>
    <p:sldId id="908" r:id="rId58"/>
    <p:sldId id="909" r:id="rId59"/>
    <p:sldId id="912" r:id="rId60"/>
    <p:sldId id="954" r:id="rId61"/>
    <p:sldId id="410" r:id="rId62"/>
    <p:sldId id="571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935F1-28C6-450A-9F90-16B9BC5112F4}" v="2" dt="2019-10-22T16:38:58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20538-C708-4C62-87D8-9FB39E91908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1745E-B447-4DB4-B941-5EFAE01C80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2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65454-6F15-4CA7-A98C-C2E5BC387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304C66-1535-4B90-A0D5-EDD2B342B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1397DD-E37A-4813-ABFB-B973C7A9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E25883-EC8D-4F46-8E4A-9F6D7FCE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CC810E-0055-4963-B273-734218A2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8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3775-C7CE-4DE0-A431-954AFE06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2FE386-2F6D-4E42-AE22-F9F6629E6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237991-CBA0-43AC-B1E4-1C082DB4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F93221-F371-4425-9759-753C884D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C3D138-C85D-46BB-B608-4FD4E487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8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5EB051-296D-4D1F-88D5-CF9409947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1B5473-1BE4-4C80-9BBF-392FE241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766F23-CE1C-4608-9912-8197FBC4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7507DB-E7AF-4C45-BB78-DE97DC7C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DFAC8-15E2-4B78-809A-3B48C9D4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75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CD8AC-1A63-440A-9F3B-EDBB6470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D85E3-07F7-4C94-B351-976A6303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846A1C-8D69-4273-A536-93872814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91CA4-1ED9-4FEF-BBB1-91B1F0C8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88246-89BF-4645-BD39-A17D7239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51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A9E11-D91F-47AF-B759-A39A8A10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AB70FF-FC1A-4FAE-8360-404F9DA9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C6A11E-9B06-49C9-8D4F-204B0139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2FD833-0174-4291-AB62-A3B57EC8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2D9BA-7A97-4B84-8D9F-8C3616BA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23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13C5E-A487-40B1-8517-65BA9D2B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C5C01A-A438-462C-B951-40F188B06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C46252-9531-4CEB-988C-A35C4050E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732CA5-465C-458B-8D39-8FF0F65C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8965A7-5A90-4320-8EA5-B102EBEB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F2A26E-405C-4EED-A123-20B88890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45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A3918-3FBF-46AE-9BB1-B9231867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6D476-7848-4A8B-A882-47D71991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0BFA36-C74B-4987-B359-769AC8A00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3FCC5B-FAC0-4A72-A6DC-8C356AB1B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8EAFC-FD68-46E4-80FD-9AB7B86FF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AF504D-980C-4D15-922F-C4EFB53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09BB71-3B4D-4353-9EBF-4C3020DD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3EE1F0-736C-4B76-B99E-F5102DE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3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EAE0-A076-48BA-9242-CA487CD0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4C8BAC-C3D9-4797-B59D-485F7E6B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ED47D6-EF38-491A-89EF-600895BD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8CD989-F00D-4A1F-BB58-288FF2C0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39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E34006D-60B4-4C4F-9C8B-9B7E1409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373F00-A34F-4CA9-BB43-F414F3D1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B8E80B-3A1C-4584-83FD-AA0F1375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1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B725C-0B23-4659-A2AD-98B434AE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75199-4A49-4666-A1A8-F0873307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479E0F-2D94-4B8B-987A-900434273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1C2CB-22A9-460A-8069-384270A3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DB7D68-51C3-4B7F-9BB5-6D40960F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F49390-603A-4BF3-A269-391ABFE1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65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CD8D1-DF9D-4002-AE49-3EB398D2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3D23C1-DE14-48A0-AA89-3762278D6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F383C2-FC86-46BB-84EC-D440CC080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614388-F49B-4CF4-8487-1C97B915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0B43BB-0AC5-446D-9DBF-18B7C00C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29484A-0677-482B-9FA0-D9700704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1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F4475F-3ACF-462F-A88F-6878F50D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E5F09A-977B-4705-972D-2618AE72D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87C957-8B06-451D-821B-AE676BCD9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89DAA-ADA0-4126-B456-6AE20423E922}" type="datetimeFigureOut">
              <a:rPr lang="pt-BR" smtClean="0"/>
              <a:t>16/09/2021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88548F-FA9F-4AB0-83EB-6C013610F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73EA55-8A31-48D3-B49D-F708AC337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55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quantizzando.it/2013/03/16/liceberg-di-archimede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8.png"/><Relationship Id="rId18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17" Type="http://schemas.openxmlformats.org/officeDocument/2006/relationships/image" Target="../media/image53.png"/><Relationship Id="rId2" Type="http://schemas.openxmlformats.org/officeDocument/2006/relationships/image" Target="../media/image4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52.png"/><Relationship Id="rId10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6.png"/><Relationship Id="rId1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175" y="3092431"/>
            <a:ext cx="11595652" cy="781879"/>
          </a:xfrm>
        </p:spPr>
        <p:txBody>
          <a:bodyPr anchor="t">
            <a:noAutofit/>
          </a:bodyPr>
          <a:lstStyle/>
          <a:p>
            <a:r>
              <a:rPr lang="pt-BR" sz="5400" dirty="0"/>
              <a:t>Anomalia </a:t>
            </a:r>
            <a:r>
              <a:rPr lang="pt-BR" sz="5400" dirty="0" err="1"/>
              <a:t>bouguer</a:t>
            </a:r>
            <a:r>
              <a:rPr lang="pt-BR" sz="5400" dirty="0"/>
              <a:t>, topografia e isostasia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BFEED-BD94-4F86-856A-2AA59DB91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521" y="4233550"/>
            <a:ext cx="9144000" cy="590134"/>
          </a:xfrm>
        </p:spPr>
        <p:txBody>
          <a:bodyPr>
            <a:normAutofit/>
          </a:bodyPr>
          <a:lstStyle/>
          <a:p>
            <a:r>
              <a:rPr lang="pt-BR" sz="2000" i="1" dirty="0"/>
              <a:t>Prof. André Luis Albuquerque dos Reis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3587ED-A495-4F42-8D80-2F12BED7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47454"/>
            <a:ext cx="1260229" cy="138775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F0C92CF-13A2-46B1-9463-C604301DC201}"/>
              </a:ext>
            </a:extLst>
          </p:cNvPr>
          <p:cNvSpPr txBox="1">
            <a:spLocks/>
          </p:cNvSpPr>
          <p:nvPr/>
        </p:nvSpPr>
        <p:spPr>
          <a:xfrm>
            <a:off x="1535722" y="6427297"/>
            <a:ext cx="9144000" cy="5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Rio de Janeiro 2021</a:t>
            </a:r>
          </a:p>
        </p:txBody>
      </p:sp>
    </p:spTree>
    <p:extLst>
      <p:ext uri="{BB962C8B-B14F-4D97-AF65-F5344CB8AC3E}">
        <p14:creationId xmlns:p14="http://schemas.microsoft.com/office/powerpoint/2010/main" val="14866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6"/>
            <a:ext cx="10905066" cy="5207168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444A688-93B4-4D19-B919-8DD6CF0E5E5E}"/>
              </a:ext>
            </a:extLst>
          </p:cNvPr>
          <p:cNvCxnSpPr>
            <a:cxnSpLocks/>
          </p:cNvCxnSpPr>
          <p:nvPr/>
        </p:nvCxnSpPr>
        <p:spPr>
          <a:xfrm>
            <a:off x="9509761" y="1534076"/>
            <a:ext cx="0" cy="110244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6601037" y="1534076"/>
            <a:ext cx="2908724" cy="7595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Elevação em relação ao nível dos mares</a:t>
            </a:r>
          </a:p>
        </p:txBody>
      </p:sp>
    </p:spTree>
    <p:extLst>
      <p:ext uri="{BB962C8B-B14F-4D97-AF65-F5344CB8AC3E}">
        <p14:creationId xmlns:p14="http://schemas.microsoft.com/office/powerpoint/2010/main" val="309842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444A688-93B4-4D19-B919-8DD6CF0E5E5E}"/>
              </a:ext>
            </a:extLst>
          </p:cNvPr>
          <p:cNvCxnSpPr>
            <a:cxnSpLocks/>
          </p:cNvCxnSpPr>
          <p:nvPr/>
        </p:nvCxnSpPr>
        <p:spPr>
          <a:xfrm flipH="1">
            <a:off x="2621280" y="990600"/>
            <a:ext cx="853440" cy="15849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14F624B-1B17-4092-9267-F3A12D120379}"/>
              </a:ext>
            </a:extLst>
          </p:cNvPr>
          <p:cNvCxnSpPr>
            <a:cxnSpLocks/>
          </p:cNvCxnSpPr>
          <p:nvPr/>
        </p:nvCxnSpPr>
        <p:spPr>
          <a:xfrm>
            <a:off x="3741420" y="990600"/>
            <a:ext cx="0" cy="2651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2362200" y="372152"/>
            <a:ext cx="2758440" cy="535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Fontes </a:t>
            </a:r>
            <a:r>
              <a:rPr lang="pt-BR" sz="4400" dirty="0" err="1"/>
              <a:t>crustais</a:t>
            </a:r>
            <a:endParaRPr lang="pt-BR" sz="4400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1630664-4523-486F-8D8A-3B5B6F9AD3B8}"/>
              </a:ext>
            </a:extLst>
          </p:cNvPr>
          <p:cNvCxnSpPr>
            <a:cxnSpLocks/>
          </p:cNvCxnSpPr>
          <p:nvPr/>
        </p:nvCxnSpPr>
        <p:spPr>
          <a:xfrm flipH="1">
            <a:off x="6364817" y="1615440"/>
            <a:ext cx="127423" cy="2819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3E6342D0-5B93-4DB0-A1CC-0B061295FA12}"/>
              </a:ext>
            </a:extLst>
          </p:cNvPr>
          <p:cNvSpPr txBox="1">
            <a:spLocks/>
          </p:cNvSpPr>
          <p:nvPr/>
        </p:nvSpPr>
        <p:spPr>
          <a:xfrm>
            <a:off x="4985596" y="825416"/>
            <a:ext cx="2923959" cy="7086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Heterogeneidades do manto</a:t>
            </a:r>
          </a:p>
        </p:txBody>
      </p:sp>
    </p:spTree>
    <p:extLst>
      <p:ext uri="{BB962C8B-B14F-4D97-AF65-F5344CB8AC3E}">
        <p14:creationId xmlns:p14="http://schemas.microsoft.com/office/powerpoint/2010/main" val="213164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3337560" y="402632"/>
            <a:ext cx="2758440" cy="535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Massas topográficas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819F67-62CF-4043-9ECA-B6B07C878B4A}"/>
              </a:ext>
            </a:extLst>
          </p:cNvPr>
          <p:cNvSpPr/>
          <p:nvPr/>
        </p:nvSpPr>
        <p:spPr>
          <a:xfrm>
            <a:off x="2118360" y="1051560"/>
            <a:ext cx="5562600" cy="169164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17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2948940" y="4812155"/>
            <a:ext cx="3322320" cy="9918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Massas que dão suporte a topografia (isostasia)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819F67-62CF-4043-9ECA-B6B07C878B4A}"/>
              </a:ext>
            </a:extLst>
          </p:cNvPr>
          <p:cNvSpPr/>
          <p:nvPr/>
        </p:nvSpPr>
        <p:spPr>
          <a:xfrm>
            <a:off x="1828800" y="3428999"/>
            <a:ext cx="5562600" cy="169164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93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6217CC8-F30B-45B4-8FB7-34A7FFB23D90}"/>
              </a:ext>
            </a:extLst>
          </p:cNvPr>
          <p:cNvSpPr txBox="1">
            <a:spLocks/>
          </p:cNvSpPr>
          <p:nvPr/>
        </p:nvSpPr>
        <p:spPr>
          <a:xfrm>
            <a:off x="643466" y="135932"/>
            <a:ext cx="4477174" cy="1022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Caso as medições sejam realizadas em plataformas móveis (aviões, navios e </a:t>
            </a:r>
            <a:r>
              <a:rPr lang="pt-BR" sz="4400" dirty="0" err="1"/>
              <a:t>etc</a:t>
            </a:r>
            <a:r>
              <a:rPr lang="pt-BR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49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6217CC8-F30B-45B4-8FB7-34A7FFB23D90}"/>
              </a:ext>
            </a:extLst>
          </p:cNvPr>
          <p:cNvSpPr txBox="1">
            <a:spLocks/>
          </p:cNvSpPr>
          <p:nvPr/>
        </p:nvSpPr>
        <p:spPr>
          <a:xfrm>
            <a:off x="643466" y="135932"/>
            <a:ext cx="4477174" cy="1022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Caso as medições sejam realizadas em plataformas móveis (aviões, navios e </a:t>
            </a:r>
            <a:r>
              <a:rPr lang="pt-BR" sz="4400" dirty="0" err="1"/>
              <a:t>etc</a:t>
            </a:r>
            <a:r>
              <a:rPr lang="pt-BR" sz="4400" dirty="0"/>
              <a:t>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68047A-AAEC-434B-B6BB-CB56C0480131}"/>
              </a:ext>
            </a:extLst>
          </p:cNvPr>
          <p:cNvSpPr txBox="1">
            <a:spLocks/>
          </p:cNvSpPr>
          <p:nvPr/>
        </p:nvSpPr>
        <p:spPr>
          <a:xfrm>
            <a:off x="5181600" y="275547"/>
            <a:ext cx="4128349" cy="54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Correção de </a:t>
            </a:r>
            <a:r>
              <a:rPr lang="pt-BR" sz="4400" dirty="0" err="1"/>
              <a:t>Eotvos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036845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6217CC8-F30B-45B4-8FB7-34A7FFB23D90}"/>
              </a:ext>
            </a:extLst>
          </p:cNvPr>
          <p:cNvSpPr txBox="1">
            <a:spLocks/>
          </p:cNvSpPr>
          <p:nvPr/>
        </p:nvSpPr>
        <p:spPr>
          <a:xfrm>
            <a:off x="5989320" y="1575858"/>
            <a:ext cx="3703320" cy="5029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efeitos de maré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F1DFD43-0D46-451A-8B87-AD6DFDE846CC}"/>
              </a:ext>
            </a:extLst>
          </p:cNvPr>
          <p:cNvSpPr txBox="1">
            <a:spLocks/>
          </p:cNvSpPr>
          <p:nvPr/>
        </p:nvSpPr>
        <p:spPr>
          <a:xfrm>
            <a:off x="643466" y="135932"/>
            <a:ext cx="4477174" cy="10223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Caso as medições sejam realizadas em plataformas móveis (aviões, navios e </a:t>
            </a:r>
            <a:r>
              <a:rPr lang="pt-BR" sz="4400" dirty="0" err="1"/>
              <a:t>etc</a:t>
            </a:r>
            <a:r>
              <a:rPr lang="pt-BR" sz="4400" dirty="0"/>
              <a:t>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B345AAC-C49C-4C03-B01C-27A68C307621}"/>
              </a:ext>
            </a:extLst>
          </p:cNvPr>
          <p:cNvSpPr txBox="1">
            <a:spLocks/>
          </p:cNvSpPr>
          <p:nvPr/>
        </p:nvSpPr>
        <p:spPr>
          <a:xfrm>
            <a:off x="5181600" y="275547"/>
            <a:ext cx="4128349" cy="54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Correção de </a:t>
            </a:r>
            <a:r>
              <a:rPr lang="pt-BR" sz="4400" dirty="0" err="1"/>
              <a:t>Eotvos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52139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00A42571-4BF5-402F-8F49-B59F05A93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026D226-16F6-4275-A31B-96CDCE32DF05}"/>
              </a:ext>
            </a:extLst>
          </p:cNvPr>
          <p:cNvSpPr txBox="1">
            <a:spLocks/>
          </p:cNvSpPr>
          <p:nvPr/>
        </p:nvSpPr>
        <p:spPr>
          <a:xfrm>
            <a:off x="821311" y="1310640"/>
            <a:ext cx="6006209" cy="7467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Construímos um modelo de referência (Terra Normal) 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27FBE08-87D4-4FAF-944E-023334E2D5B9}"/>
              </a:ext>
            </a:extLst>
          </p:cNvPr>
          <p:cNvCxnSpPr>
            <a:cxnSpLocks/>
          </p:cNvCxnSpPr>
          <p:nvPr/>
        </p:nvCxnSpPr>
        <p:spPr>
          <a:xfrm>
            <a:off x="9509761" y="1534076"/>
            <a:ext cx="0" cy="110244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9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3A885DE1-2C65-4CA3-AF0F-84A6A51E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88770"/>
            <a:ext cx="10905066" cy="3680458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5DD77D8-3761-492B-B573-D8D089FAB962}"/>
              </a:ext>
            </a:extLst>
          </p:cNvPr>
          <p:cNvCxnSpPr>
            <a:cxnSpLocks/>
          </p:cNvCxnSpPr>
          <p:nvPr/>
        </p:nvCxnSpPr>
        <p:spPr>
          <a:xfrm>
            <a:off x="9144001" y="2156460"/>
            <a:ext cx="0" cy="110244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07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52400" y="2650434"/>
            <a:ext cx="11811000" cy="12668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Distúrbio de gravidade</a:t>
            </a:r>
          </a:p>
        </p:txBody>
      </p:sp>
    </p:spTree>
    <p:extLst>
      <p:ext uri="{BB962C8B-B14F-4D97-AF65-F5344CB8AC3E}">
        <p14:creationId xmlns:p14="http://schemas.microsoft.com/office/powerpoint/2010/main" val="77350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Ícone&#10;&#10;Descrição gerada automaticamente com confiança média">
            <a:extLst>
              <a:ext uri="{FF2B5EF4-FFF2-40B4-BE49-F238E27FC236}">
                <a16:creationId xmlns:a16="http://schemas.microsoft.com/office/drawing/2014/main" id="{3A885DE1-2C65-4CA3-AF0F-84A6A51EC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88770"/>
            <a:ext cx="10905066" cy="368045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BC1957F-CA79-444E-BE1B-95BBA514FAD6}"/>
              </a:ext>
            </a:extLst>
          </p:cNvPr>
          <p:cNvSpPr txBox="1">
            <a:spLocks/>
          </p:cNvSpPr>
          <p:nvPr/>
        </p:nvSpPr>
        <p:spPr>
          <a:xfrm>
            <a:off x="7151189" y="5461082"/>
            <a:ext cx="3985623" cy="7078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das etapas do processamento de dados de gravidade chamada </a:t>
            </a:r>
            <a:r>
              <a:rPr lang="pt-BR" sz="4400" b="1" dirty="0"/>
              <a:t>correção de ar livre!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5D6A930-C194-444F-AA28-2F4821A41275}"/>
              </a:ext>
            </a:extLst>
          </p:cNvPr>
          <p:cNvSpPr txBox="1">
            <a:spLocks/>
          </p:cNvSpPr>
          <p:nvPr/>
        </p:nvSpPr>
        <p:spPr>
          <a:xfrm>
            <a:off x="6096000" y="1396916"/>
            <a:ext cx="2908724" cy="7595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Elevação em relação ao nível dos mares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5DD77D8-3761-492B-B573-D8D089FAB962}"/>
              </a:ext>
            </a:extLst>
          </p:cNvPr>
          <p:cNvCxnSpPr>
            <a:cxnSpLocks/>
          </p:cNvCxnSpPr>
          <p:nvPr/>
        </p:nvCxnSpPr>
        <p:spPr>
          <a:xfrm>
            <a:off x="9144001" y="2156460"/>
            <a:ext cx="0" cy="110244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327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601119"/>
            <a:ext cx="11811000" cy="165576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Que tipo de informação podemos retirar disso?</a:t>
            </a:r>
          </a:p>
        </p:txBody>
      </p:sp>
    </p:spTree>
    <p:extLst>
      <p:ext uri="{BB962C8B-B14F-4D97-AF65-F5344CB8AC3E}">
        <p14:creationId xmlns:p14="http://schemas.microsoft.com/office/powerpoint/2010/main" val="127470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0A6327A-ED21-477E-8B3D-43872E9E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42FF5A78-C0FF-4543-91C9-1DD3C7A2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620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78FCA14A-91DA-462D-818F-6E5A6237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75138"/>
            <a:ext cx="10905066" cy="370772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1BF9F40-D230-4541-9684-5B38C8543674}"/>
              </a:ext>
            </a:extLst>
          </p:cNvPr>
          <p:cNvSpPr txBox="1">
            <a:spLocks/>
          </p:cNvSpPr>
          <p:nvPr/>
        </p:nvSpPr>
        <p:spPr>
          <a:xfrm>
            <a:off x="166388" y="543672"/>
            <a:ext cx="7109056" cy="9832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Analisar o distúrbio nos traz informações acerca do </a:t>
            </a:r>
            <a:r>
              <a:rPr lang="pt-BR" sz="4400" dirty="0">
                <a:solidFill>
                  <a:srgbClr val="0070C0"/>
                </a:solidFill>
              </a:rPr>
              <a:t>equilíbrio isostático</a:t>
            </a:r>
            <a:r>
              <a:rPr lang="pt-BR" sz="4400" dirty="0"/>
              <a:t> da região que estamos estudando!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A41C147-0C3E-4C5A-89D9-CC0894035DDE}"/>
              </a:ext>
            </a:extLst>
          </p:cNvPr>
          <p:cNvSpPr txBox="1">
            <a:spLocks/>
          </p:cNvSpPr>
          <p:nvPr/>
        </p:nvSpPr>
        <p:spPr>
          <a:xfrm>
            <a:off x="3558944" y="5822718"/>
            <a:ext cx="7109056" cy="9832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o </a:t>
            </a:r>
            <a:r>
              <a:rPr lang="pt-BR" sz="4400" dirty="0">
                <a:solidFill>
                  <a:srgbClr val="0070C0"/>
                </a:solidFill>
              </a:rPr>
              <a:t>distúrbio de gravidade </a:t>
            </a:r>
            <a:r>
              <a:rPr lang="pt-BR" sz="4400" dirty="0"/>
              <a:t>é </a:t>
            </a:r>
            <a:r>
              <a:rPr lang="pt-BR" sz="4400" dirty="0">
                <a:solidFill>
                  <a:srgbClr val="0070C0"/>
                </a:solidFill>
              </a:rPr>
              <a:t>próximo ou um pouco maior (ou menor) que zero</a:t>
            </a:r>
            <a:r>
              <a:rPr lang="pt-BR" sz="4400" dirty="0"/>
              <a:t>, quer dizer que a região se encontra </a:t>
            </a:r>
            <a:r>
              <a:rPr lang="pt-BR" sz="4400" dirty="0">
                <a:solidFill>
                  <a:srgbClr val="0070C0"/>
                </a:solidFill>
              </a:rPr>
              <a:t>em equilíbrio, caso contrário não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896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78FCA14A-91DA-462D-818F-6E5A6237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55799"/>
            <a:ext cx="10905066" cy="3707724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06006C9-D1B2-449D-9735-9D49CD187E58}"/>
              </a:ext>
            </a:extLst>
          </p:cNvPr>
          <p:cNvCxnSpPr/>
          <p:nvPr/>
        </p:nvCxnSpPr>
        <p:spPr>
          <a:xfrm>
            <a:off x="1367624" y="115957"/>
            <a:ext cx="0" cy="2211242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735C106-A1E5-482C-B46D-125B5873B6DD}"/>
              </a:ext>
            </a:extLst>
          </p:cNvPr>
          <p:cNvCxnSpPr/>
          <p:nvPr/>
        </p:nvCxnSpPr>
        <p:spPr>
          <a:xfrm>
            <a:off x="1367624" y="1234440"/>
            <a:ext cx="7334416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5E0FCF34-9F23-4148-AF85-1E97C43880FF}"/>
              </a:ext>
            </a:extLst>
          </p:cNvPr>
          <p:cNvSpPr/>
          <p:nvPr/>
        </p:nvSpPr>
        <p:spPr>
          <a:xfrm>
            <a:off x="1386840" y="1082040"/>
            <a:ext cx="7269480" cy="304800"/>
          </a:xfrm>
          <a:custGeom>
            <a:avLst/>
            <a:gdLst>
              <a:gd name="connsiteX0" fmla="*/ 0 w 7269480"/>
              <a:gd name="connsiteY0" fmla="*/ 137160 h 304800"/>
              <a:gd name="connsiteX1" fmla="*/ 76200 w 7269480"/>
              <a:gd name="connsiteY1" fmla="*/ 121920 h 304800"/>
              <a:gd name="connsiteX2" fmla="*/ 289560 w 7269480"/>
              <a:gd name="connsiteY2" fmla="*/ 91440 h 304800"/>
              <a:gd name="connsiteX3" fmla="*/ 411480 w 7269480"/>
              <a:gd name="connsiteY3" fmla="*/ 45720 h 304800"/>
              <a:gd name="connsiteX4" fmla="*/ 518160 w 7269480"/>
              <a:gd name="connsiteY4" fmla="*/ 15240 h 304800"/>
              <a:gd name="connsiteX5" fmla="*/ 762000 w 7269480"/>
              <a:gd name="connsiteY5" fmla="*/ 30480 h 304800"/>
              <a:gd name="connsiteX6" fmla="*/ 807720 w 7269480"/>
              <a:gd name="connsiteY6" fmla="*/ 45720 h 304800"/>
              <a:gd name="connsiteX7" fmla="*/ 960120 w 7269480"/>
              <a:gd name="connsiteY7" fmla="*/ 121920 h 304800"/>
              <a:gd name="connsiteX8" fmla="*/ 1280160 w 7269480"/>
              <a:gd name="connsiteY8" fmla="*/ 152400 h 304800"/>
              <a:gd name="connsiteX9" fmla="*/ 1402080 w 7269480"/>
              <a:gd name="connsiteY9" fmla="*/ 213360 h 304800"/>
              <a:gd name="connsiteX10" fmla="*/ 1478280 w 7269480"/>
              <a:gd name="connsiteY10" fmla="*/ 259080 h 304800"/>
              <a:gd name="connsiteX11" fmla="*/ 1645920 w 7269480"/>
              <a:gd name="connsiteY11" fmla="*/ 304800 h 304800"/>
              <a:gd name="connsiteX12" fmla="*/ 1950720 w 7269480"/>
              <a:gd name="connsiteY12" fmla="*/ 289560 h 304800"/>
              <a:gd name="connsiteX13" fmla="*/ 2087880 w 7269480"/>
              <a:gd name="connsiteY13" fmla="*/ 198120 h 304800"/>
              <a:gd name="connsiteX14" fmla="*/ 2209800 w 7269480"/>
              <a:gd name="connsiteY14" fmla="*/ 167640 h 304800"/>
              <a:gd name="connsiteX15" fmla="*/ 2301240 w 7269480"/>
              <a:gd name="connsiteY15" fmla="*/ 137160 h 304800"/>
              <a:gd name="connsiteX16" fmla="*/ 2895600 w 7269480"/>
              <a:gd name="connsiteY16" fmla="*/ 106680 h 304800"/>
              <a:gd name="connsiteX17" fmla="*/ 3032760 w 7269480"/>
              <a:gd name="connsiteY17" fmla="*/ 91440 h 304800"/>
              <a:gd name="connsiteX18" fmla="*/ 3093720 w 7269480"/>
              <a:gd name="connsiteY18" fmla="*/ 45720 h 304800"/>
              <a:gd name="connsiteX19" fmla="*/ 3200400 w 7269480"/>
              <a:gd name="connsiteY19" fmla="*/ 0 h 304800"/>
              <a:gd name="connsiteX20" fmla="*/ 3489960 w 7269480"/>
              <a:gd name="connsiteY20" fmla="*/ 15240 h 304800"/>
              <a:gd name="connsiteX21" fmla="*/ 3535680 w 7269480"/>
              <a:gd name="connsiteY21" fmla="*/ 30480 h 304800"/>
              <a:gd name="connsiteX22" fmla="*/ 3581400 w 7269480"/>
              <a:gd name="connsiteY22" fmla="*/ 76200 h 304800"/>
              <a:gd name="connsiteX23" fmla="*/ 3718560 w 7269480"/>
              <a:gd name="connsiteY23" fmla="*/ 152400 h 304800"/>
              <a:gd name="connsiteX24" fmla="*/ 3855720 w 7269480"/>
              <a:gd name="connsiteY24" fmla="*/ 213360 h 304800"/>
              <a:gd name="connsiteX25" fmla="*/ 4099560 w 7269480"/>
              <a:gd name="connsiteY25" fmla="*/ 243840 h 304800"/>
              <a:gd name="connsiteX26" fmla="*/ 4465320 w 7269480"/>
              <a:gd name="connsiteY26" fmla="*/ 274320 h 304800"/>
              <a:gd name="connsiteX27" fmla="*/ 4678680 w 7269480"/>
              <a:gd name="connsiteY27" fmla="*/ 259080 h 304800"/>
              <a:gd name="connsiteX28" fmla="*/ 4693920 w 7269480"/>
              <a:gd name="connsiteY28" fmla="*/ 213360 h 304800"/>
              <a:gd name="connsiteX29" fmla="*/ 4770120 w 7269480"/>
              <a:gd name="connsiteY29" fmla="*/ 198120 h 304800"/>
              <a:gd name="connsiteX30" fmla="*/ 4907280 w 7269480"/>
              <a:gd name="connsiteY30" fmla="*/ 182880 h 304800"/>
              <a:gd name="connsiteX31" fmla="*/ 5654040 w 7269480"/>
              <a:gd name="connsiteY31" fmla="*/ 137160 h 304800"/>
              <a:gd name="connsiteX32" fmla="*/ 5928360 w 7269480"/>
              <a:gd name="connsiteY32" fmla="*/ 121920 h 304800"/>
              <a:gd name="connsiteX33" fmla="*/ 6583680 w 7269480"/>
              <a:gd name="connsiteY33" fmla="*/ 182880 h 304800"/>
              <a:gd name="connsiteX34" fmla="*/ 6736080 w 7269480"/>
              <a:gd name="connsiteY34" fmla="*/ 228600 h 304800"/>
              <a:gd name="connsiteX35" fmla="*/ 6979920 w 7269480"/>
              <a:gd name="connsiteY35" fmla="*/ 259080 h 304800"/>
              <a:gd name="connsiteX36" fmla="*/ 7269480 w 7269480"/>
              <a:gd name="connsiteY36" fmla="*/ 28956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69480" h="304800">
                <a:moveTo>
                  <a:pt x="0" y="137160"/>
                </a:moveTo>
                <a:cubicBezTo>
                  <a:pt x="25400" y="132080"/>
                  <a:pt x="50614" y="125960"/>
                  <a:pt x="76200" y="121920"/>
                </a:cubicBezTo>
                <a:cubicBezTo>
                  <a:pt x="147163" y="110715"/>
                  <a:pt x="219504" y="107362"/>
                  <a:pt x="289560" y="91440"/>
                </a:cubicBezTo>
                <a:cubicBezTo>
                  <a:pt x="331884" y="81821"/>
                  <a:pt x="370690" y="60553"/>
                  <a:pt x="411480" y="45720"/>
                </a:cubicBezTo>
                <a:cubicBezTo>
                  <a:pt x="459580" y="28229"/>
                  <a:pt x="464420" y="28675"/>
                  <a:pt x="518160" y="15240"/>
                </a:cubicBezTo>
                <a:cubicBezTo>
                  <a:pt x="599440" y="20320"/>
                  <a:pt x="681009" y="21955"/>
                  <a:pt x="762000" y="30480"/>
                </a:cubicBezTo>
                <a:cubicBezTo>
                  <a:pt x="777976" y="32162"/>
                  <a:pt x="793352" y="38536"/>
                  <a:pt x="807720" y="45720"/>
                </a:cubicBezTo>
                <a:cubicBezTo>
                  <a:pt x="856320" y="70020"/>
                  <a:pt x="903572" y="113220"/>
                  <a:pt x="960120" y="121920"/>
                </a:cubicBezTo>
                <a:cubicBezTo>
                  <a:pt x="1066037" y="138215"/>
                  <a:pt x="1173480" y="142240"/>
                  <a:pt x="1280160" y="152400"/>
                </a:cubicBezTo>
                <a:cubicBezTo>
                  <a:pt x="1386085" y="223017"/>
                  <a:pt x="1252950" y="138795"/>
                  <a:pt x="1402080" y="213360"/>
                </a:cubicBezTo>
                <a:cubicBezTo>
                  <a:pt x="1428574" y="226607"/>
                  <a:pt x="1451786" y="245833"/>
                  <a:pt x="1478280" y="259080"/>
                </a:cubicBezTo>
                <a:cubicBezTo>
                  <a:pt x="1551703" y="295792"/>
                  <a:pt x="1563039" y="290986"/>
                  <a:pt x="1645920" y="304800"/>
                </a:cubicBezTo>
                <a:lnTo>
                  <a:pt x="1950720" y="289560"/>
                </a:lnTo>
                <a:cubicBezTo>
                  <a:pt x="2004135" y="276667"/>
                  <a:pt x="2038161" y="221517"/>
                  <a:pt x="2087880" y="198120"/>
                </a:cubicBezTo>
                <a:cubicBezTo>
                  <a:pt x="2125784" y="180283"/>
                  <a:pt x="2169521" y="179148"/>
                  <a:pt x="2209800" y="167640"/>
                </a:cubicBezTo>
                <a:cubicBezTo>
                  <a:pt x="2240693" y="158814"/>
                  <a:pt x="2269142" y="138556"/>
                  <a:pt x="2301240" y="137160"/>
                </a:cubicBezTo>
                <a:cubicBezTo>
                  <a:pt x="2485015" y="129170"/>
                  <a:pt x="2707807" y="121703"/>
                  <a:pt x="2895600" y="106680"/>
                </a:cubicBezTo>
                <a:cubicBezTo>
                  <a:pt x="2941455" y="103012"/>
                  <a:pt x="2987040" y="96520"/>
                  <a:pt x="3032760" y="91440"/>
                </a:cubicBezTo>
                <a:cubicBezTo>
                  <a:pt x="3053080" y="76200"/>
                  <a:pt x="3071002" y="57079"/>
                  <a:pt x="3093720" y="45720"/>
                </a:cubicBezTo>
                <a:cubicBezTo>
                  <a:pt x="3290543" y="-52692"/>
                  <a:pt x="3033982" y="110945"/>
                  <a:pt x="3200400" y="0"/>
                </a:cubicBezTo>
                <a:cubicBezTo>
                  <a:pt x="3296920" y="5080"/>
                  <a:pt x="3393703" y="6489"/>
                  <a:pt x="3489960" y="15240"/>
                </a:cubicBezTo>
                <a:cubicBezTo>
                  <a:pt x="3505958" y="16694"/>
                  <a:pt x="3522314" y="21569"/>
                  <a:pt x="3535680" y="30480"/>
                </a:cubicBezTo>
                <a:cubicBezTo>
                  <a:pt x="3553613" y="42435"/>
                  <a:pt x="3564387" y="62968"/>
                  <a:pt x="3581400" y="76200"/>
                </a:cubicBezTo>
                <a:cubicBezTo>
                  <a:pt x="3754387" y="210746"/>
                  <a:pt x="3608188" y="97214"/>
                  <a:pt x="3718560" y="152400"/>
                </a:cubicBezTo>
                <a:cubicBezTo>
                  <a:pt x="3841051" y="213645"/>
                  <a:pt x="3659131" y="154383"/>
                  <a:pt x="3855720" y="213360"/>
                </a:cubicBezTo>
                <a:cubicBezTo>
                  <a:pt x="3947055" y="240761"/>
                  <a:pt x="3980413" y="234675"/>
                  <a:pt x="4099560" y="243840"/>
                </a:cubicBezTo>
                <a:cubicBezTo>
                  <a:pt x="4426768" y="269010"/>
                  <a:pt x="4196917" y="247480"/>
                  <a:pt x="4465320" y="274320"/>
                </a:cubicBezTo>
                <a:cubicBezTo>
                  <a:pt x="4536440" y="269240"/>
                  <a:pt x="4609786" y="277452"/>
                  <a:pt x="4678680" y="259080"/>
                </a:cubicBezTo>
                <a:cubicBezTo>
                  <a:pt x="4694202" y="254941"/>
                  <a:pt x="4680554" y="222271"/>
                  <a:pt x="4693920" y="213360"/>
                </a:cubicBezTo>
                <a:cubicBezTo>
                  <a:pt x="4715473" y="198992"/>
                  <a:pt x="4744477" y="201783"/>
                  <a:pt x="4770120" y="198120"/>
                </a:cubicBezTo>
                <a:cubicBezTo>
                  <a:pt x="4815659" y="191614"/>
                  <a:pt x="4861560" y="187960"/>
                  <a:pt x="4907280" y="182880"/>
                </a:cubicBezTo>
                <a:cubicBezTo>
                  <a:pt x="5191248" y="111888"/>
                  <a:pt x="4936229" y="171341"/>
                  <a:pt x="5654040" y="137160"/>
                </a:cubicBezTo>
                <a:lnTo>
                  <a:pt x="5928360" y="121920"/>
                </a:lnTo>
                <a:cubicBezTo>
                  <a:pt x="6118575" y="-68295"/>
                  <a:pt x="5965992" y="59342"/>
                  <a:pt x="6583680" y="182880"/>
                </a:cubicBezTo>
                <a:cubicBezTo>
                  <a:pt x="6635687" y="193281"/>
                  <a:pt x="6683998" y="218584"/>
                  <a:pt x="6736080" y="228600"/>
                </a:cubicBezTo>
                <a:cubicBezTo>
                  <a:pt x="6816519" y="244069"/>
                  <a:pt x="6900453" y="239213"/>
                  <a:pt x="6979920" y="259080"/>
                </a:cubicBezTo>
                <a:cubicBezTo>
                  <a:pt x="7156052" y="303113"/>
                  <a:pt x="7059949" y="289560"/>
                  <a:pt x="7269480" y="28956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465BA2D-9202-4D4C-9865-20AF6071A234}"/>
              </a:ext>
            </a:extLst>
          </p:cNvPr>
          <p:cNvCxnSpPr>
            <a:cxnSpLocks/>
          </p:cNvCxnSpPr>
          <p:nvPr/>
        </p:nvCxnSpPr>
        <p:spPr>
          <a:xfrm flipH="1">
            <a:off x="1367624" y="2281480"/>
            <a:ext cx="8172616" cy="45719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B70AF291-A136-49AB-B133-2226150B9EF6}"/>
              </a:ext>
            </a:extLst>
          </p:cNvPr>
          <p:cNvSpPr txBox="1">
            <a:spLocks/>
          </p:cNvSpPr>
          <p:nvPr/>
        </p:nvSpPr>
        <p:spPr>
          <a:xfrm flipH="1">
            <a:off x="643467" y="361239"/>
            <a:ext cx="648104" cy="2051202"/>
          </a:xfrm>
          <a:prstGeom prst="rect">
            <a:avLst/>
          </a:prstGeom>
        </p:spPr>
        <p:txBody>
          <a:bodyPr vert="vert270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Distúrbio (</a:t>
            </a:r>
            <a:r>
              <a:rPr lang="pt-BR" sz="2400" dirty="0" err="1"/>
              <a:t>mGal</a:t>
            </a:r>
            <a:r>
              <a:rPr lang="pt-BR" sz="2400" dirty="0"/>
              <a:t>)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E4F4757-D664-48DF-AC76-8091F7A0E3FE}"/>
              </a:ext>
            </a:extLst>
          </p:cNvPr>
          <p:cNvSpPr txBox="1">
            <a:spLocks/>
          </p:cNvSpPr>
          <p:nvPr/>
        </p:nvSpPr>
        <p:spPr>
          <a:xfrm flipH="1">
            <a:off x="3992881" y="2342438"/>
            <a:ext cx="2057398" cy="518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Distância (m)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69BFB144-498F-44F5-B08B-78C3393573CB}"/>
              </a:ext>
            </a:extLst>
          </p:cNvPr>
          <p:cNvSpPr txBox="1">
            <a:spLocks/>
          </p:cNvSpPr>
          <p:nvPr/>
        </p:nvSpPr>
        <p:spPr>
          <a:xfrm flipH="1">
            <a:off x="1009226" y="1082040"/>
            <a:ext cx="377613" cy="518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0030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Anomalia </a:t>
            </a:r>
            <a:r>
              <a:rPr lang="pt-BR" b="1" dirty="0" err="1">
                <a:solidFill>
                  <a:schemeClr val="bg1"/>
                </a:solidFill>
              </a:rPr>
              <a:t>bouguer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8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Correção de bouguer</a:t>
            </a:r>
          </a:p>
        </p:txBody>
      </p:sp>
      <p:pic>
        <p:nvPicPr>
          <p:cNvPr id="4" name="Imagem 3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056530DA-E6F9-4282-832B-0341D5688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521"/>
            <a:ext cx="10515599" cy="3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5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78FCA14A-91DA-462D-818F-6E5A6237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75138"/>
            <a:ext cx="10905066" cy="370772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1BF9F40-D230-4541-9684-5B38C8543674}"/>
              </a:ext>
            </a:extLst>
          </p:cNvPr>
          <p:cNvSpPr txBox="1">
            <a:spLocks/>
          </p:cNvSpPr>
          <p:nvPr/>
        </p:nvSpPr>
        <p:spPr>
          <a:xfrm>
            <a:off x="7084023" y="147718"/>
            <a:ext cx="4882690" cy="108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Temos que retirar o efeito do acúmulo de massas acima e a defasagem de massa abaixo do nível do mar.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0338ECE-02AA-4028-9121-1DE70FB88250}"/>
                  </a:ext>
                </a:extLst>
              </p:cNvPr>
              <p:cNvSpPr txBox="1"/>
              <p:nvPr/>
            </p:nvSpPr>
            <p:spPr>
              <a:xfrm>
                <a:off x="225287" y="72517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0338ECE-02AA-4028-9121-1DE70FB88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7" y="725174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C6A266A-7FC6-40DB-8CCE-8540AE128B96}"/>
              </a:ext>
            </a:extLst>
          </p:cNvPr>
          <p:cNvCxnSpPr>
            <a:cxnSpLocks/>
          </p:cNvCxnSpPr>
          <p:nvPr/>
        </p:nvCxnSpPr>
        <p:spPr>
          <a:xfrm>
            <a:off x="6836134" y="0"/>
            <a:ext cx="0" cy="68580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4C4C922-665A-4E2E-BE5E-B4298B738FAA}"/>
                  </a:ext>
                </a:extLst>
              </p:cNvPr>
              <p:cNvSpPr txBox="1"/>
              <p:nvPr/>
            </p:nvSpPr>
            <p:spPr>
              <a:xfrm>
                <a:off x="2623930" y="5778043"/>
                <a:ext cx="28227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πG</m:t>
                      </m:r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4C4C922-665A-4E2E-BE5E-B4298B73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30" y="5778043"/>
                <a:ext cx="28227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FF07892-FC0A-418C-B718-ACD796C0C49B}"/>
                  </a:ext>
                </a:extLst>
              </p:cNvPr>
              <p:cNvSpPr txBox="1"/>
              <p:nvPr/>
            </p:nvSpPr>
            <p:spPr>
              <a:xfrm>
                <a:off x="7493372" y="5778042"/>
                <a:ext cx="447334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πG</m:t>
                      </m:r>
                      <m:sSub>
                        <m:sSub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pt-BR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FF07892-FC0A-418C-B718-ACD796C0C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372" y="5778042"/>
                <a:ext cx="4473341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9DB347FF-5E13-4C25-87AC-5BEBA3DCAE8F}"/>
              </a:ext>
            </a:extLst>
          </p:cNvPr>
          <p:cNvSpPr txBox="1">
            <a:spLocks/>
          </p:cNvSpPr>
          <p:nvPr/>
        </p:nvSpPr>
        <p:spPr>
          <a:xfrm>
            <a:off x="-57573" y="47878"/>
            <a:ext cx="2935356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Correção de </a:t>
            </a:r>
            <a:r>
              <a:rPr lang="pt-BR" sz="2400" b="1" dirty="0" err="1"/>
              <a:t>bouguer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824563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78FCA14A-91DA-462D-818F-6E5A6237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75138"/>
            <a:ext cx="10905066" cy="3707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0338ECE-02AA-4028-9121-1DE70FB88250}"/>
                  </a:ext>
                </a:extLst>
              </p:cNvPr>
              <p:cNvSpPr txBox="1"/>
              <p:nvPr/>
            </p:nvSpPr>
            <p:spPr>
              <a:xfrm>
                <a:off x="225287" y="72517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0338ECE-02AA-4028-9121-1DE70FB88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7" y="725174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9DB347FF-5E13-4C25-87AC-5BEBA3DCAE8F}"/>
              </a:ext>
            </a:extLst>
          </p:cNvPr>
          <p:cNvSpPr txBox="1">
            <a:spLocks/>
          </p:cNvSpPr>
          <p:nvPr/>
        </p:nvSpPr>
        <p:spPr>
          <a:xfrm>
            <a:off x="-57573" y="47878"/>
            <a:ext cx="2935356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Correção de terreno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B1E07DB-9ED2-48D3-9302-CD142999690D}"/>
              </a:ext>
            </a:extLst>
          </p:cNvPr>
          <p:cNvSpPr/>
          <p:nvPr/>
        </p:nvSpPr>
        <p:spPr>
          <a:xfrm>
            <a:off x="643467" y="3526928"/>
            <a:ext cx="278296" cy="1003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CEDAF2-2F3F-4E08-96DD-1B078A9BAF4D}"/>
              </a:ext>
            </a:extLst>
          </p:cNvPr>
          <p:cNvSpPr/>
          <p:nvPr/>
        </p:nvSpPr>
        <p:spPr>
          <a:xfrm>
            <a:off x="921763" y="3428999"/>
            <a:ext cx="278296" cy="15386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0ADF2D5-E9B9-4245-93BB-F35201860CD1}"/>
              </a:ext>
            </a:extLst>
          </p:cNvPr>
          <p:cNvSpPr/>
          <p:nvPr/>
        </p:nvSpPr>
        <p:spPr>
          <a:xfrm>
            <a:off x="1200059" y="3359150"/>
            <a:ext cx="278296" cy="19898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F104B97-C78C-44C2-98CD-CD7241DBD9BA}"/>
              </a:ext>
            </a:extLst>
          </p:cNvPr>
          <p:cNvSpPr/>
          <p:nvPr/>
        </p:nvSpPr>
        <p:spPr>
          <a:xfrm>
            <a:off x="1478355" y="3250402"/>
            <a:ext cx="278296" cy="2765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75721D1-984B-4A8E-A1D7-3F087FFEEEB9}"/>
              </a:ext>
            </a:extLst>
          </p:cNvPr>
          <p:cNvSpPr/>
          <p:nvPr/>
        </p:nvSpPr>
        <p:spPr>
          <a:xfrm>
            <a:off x="1756651" y="3121268"/>
            <a:ext cx="278296" cy="37274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9D4AEB6-024F-48D4-86F3-3DB1A491C933}"/>
              </a:ext>
            </a:extLst>
          </p:cNvPr>
          <p:cNvSpPr/>
          <p:nvPr/>
        </p:nvSpPr>
        <p:spPr>
          <a:xfrm>
            <a:off x="2034947" y="3026415"/>
            <a:ext cx="278296" cy="43468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88634D3-CEA9-49D6-A8E5-63C9E0829553}"/>
              </a:ext>
            </a:extLst>
          </p:cNvPr>
          <p:cNvSpPr/>
          <p:nvPr/>
        </p:nvSpPr>
        <p:spPr>
          <a:xfrm>
            <a:off x="2313243" y="2911466"/>
            <a:ext cx="278296" cy="51753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0876977-B47B-4677-8194-D7D21A7999FE}"/>
              </a:ext>
            </a:extLst>
          </p:cNvPr>
          <p:cNvSpPr/>
          <p:nvPr/>
        </p:nvSpPr>
        <p:spPr>
          <a:xfrm>
            <a:off x="2591539" y="2769389"/>
            <a:ext cx="278296" cy="6275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629CF85-453A-4506-BBD7-F76DFCB85C49}"/>
              </a:ext>
            </a:extLst>
          </p:cNvPr>
          <p:cNvSpPr/>
          <p:nvPr/>
        </p:nvSpPr>
        <p:spPr>
          <a:xfrm>
            <a:off x="2869835" y="2627312"/>
            <a:ext cx="278296" cy="70683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8FD7D52-449D-41B8-A8DE-52BEFC41F0F9}"/>
              </a:ext>
            </a:extLst>
          </p:cNvPr>
          <p:cNvSpPr/>
          <p:nvPr/>
        </p:nvSpPr>
        <p:spPr>
          <a:xfrm>
            <a:off x="3148131" y="2445544"/>
            <a:ext cx="278296" cy="87404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DFFD7F2-4FF9-451B-B70D-EFDD410C9E3D}"/>
              </a:ext>
            </a:extLst>
          </p:cNvPr>
          <p:cNvSpPr/>
          <p:nvPr/>
        </p:nvSpPr>
        <p:spPr>
          <a:xfrm>
            <a:off x="3426427" y="2303466"/>
            <a:ext cx="278296" cy="97166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9838F1A-B74E-4279-82E7-D6478A033990}"/>
              </a:ext>
            </a:extLst>
          </p:cNvPr>
          <p:cNvSpPr/>
          <p:nvPr/>
        </p:nvSpPr>
        <p:spPr>
          <a:xfrm>
            <a:off x="3704723" y="2161389"/>
            <a:ext cx="278296" cy="108901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0A07727-4EB7-4FC9-86DE-0F6DE15A77B4}"/>
              </a:ext>
            </a:extLst>
          </p:cNvPr>
          <p:cNvSpPr/>
          <p:nvPr/>
        </p:nvSpPr>
        <p:spPr>
          <a:xfrm>
            <a:off x="3983019" y="2066926"/>
            <a:ext cx="278296" cy="115227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D72B5CB6-8B32-41CB-BA71-E2A48E552B96}"/>
              </a:ext>
            </a:extLst>
          </p:cNvPr>
          <p:cNvSpPr/>
          <p:nvPr/>
        </p:nvSpPr>
        <p:spPr>
          <a:xfrm>
            <a:off x="4261315" y="2066926"/>
            <a:ext cx="278296" cy="11255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09BC795-7A8A-4D05-98EB-9E0A5B83A6E3}"/>
              </a:ext>
            </a:extLst>
          </p:cNvPr>
          <p:cNvSpPr/>
          <p:nvPr/>
        </p:nvSpPr>
        <p:spPr>
          <a:xfrm>
            <a:off x="4539611" y="2093120"/>
            <a:ext cx="278296" cy="108164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8DCBEA6-6366-4388-A73F-EB8D7A2C82F0}"/>
              </a:ext>
            </a:extLst>
          </p:cNvPr>
          <p:cNvSpPr/>
          <p:nvPr/>
        </p:nvSpPr>
        <p:spPr>
          <a:xfrm>
            <a:off x="4817907" y="2161389"/>
            <a:ext cx="278296" cy="100920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B5F1523-324A-43FD-8821-97BC3A2EAA3C}"/>
              </a:ext>
            </a:extLst>
          </p:cNvPr>
          <p:cNvSpPr/>
          <p:nvPr/>
        </p:nvSpPr>
        <p:spPr>
          <a:xfrm>
            <a:off x="5096203" y="2260600"/>
            <a:ext cx="278296" cy="892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BB2814C4-9042-40A0-BB03-B8E833C0B93B}"/>
              </a:ext>
            </a:extLst>
          </p:cNvPr>
          <p:cNvSpPr/>
          <p:nvPr/>
        </p:nvSpPr>
        <p:spPr>
          <a:xfrm>
            <a:off x="5374499" y="2352675"/>
            <a:ext cx="278296" cy="8006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A20BC5C-FE34-43B5-97E0-00C3554387AC}"/>
              </a:ext>
            </a:extLst>
          </p:cNvPr>
          <p:cNvSpPr/>
          <p:nvPr/>
        </p:nvSpPr>
        <p:spPr>
          <a:xfrm>
            <a:off x="5652795" y="2476500"/>
            <a:ext cx="278296" cy="676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F5BFD173-4EFF-4A6E-8DDF-84CF8BE86B86}"/>
              </a:ext>
            </a:extLst>
          </p:cNvPr>
          <p:cNvSpPr/>
          <p:nvPr/>
        </p:nvSpPr>
        <p:spPr>
          <a:xfrm>
            <a:off x="5931091" y="2600325"/>
            <a:ext cx="278296" cy="5530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DBEC056-2810-4D8A-89D9-9243775AB56D}"/>
              </a:ext>
            </a:extLst>
          </p:cNvPr>
          <p:cNvSpPr/>
          <p:nvPr/>
        </p:nvSpPr>
        <p:spPr>
          <a:xfrm>
            <a:off x="6209387" y="2740026"/>
            <a:ext cx="278296" cy="41333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06799DE-3E1E-4AB4-B76F-E3FFBA63DC10}"/>
              </a:ext>
            </a:extLst>
          </p:cNvPr>
          <p:cNvSpPr/>
          <p:nvPr/>
        </p:nvSpPr>
        <p:spPr>
          <a:xfrm>
            <a:off x="6487683" y="2911466"/>
            <a:ext cx="329820" cy="2448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3BB2030-BDD9-4A93-82A2-255EC417A032}"/>
              </a:ext>
            </a:extLst>
          </p:cNvPr>
          <p:cNvSpPr/>
          <p:nvPr/>
        </p:nvSpPr>
        <p:spPr>
          <a:xfrm>
            <a:off x="6817503" y="3127954"/>
            <a:ext cx="226772" cy="14405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8AC9D8D-5ED8-4D2A-9800-FC9BD1CAF0E9}"/>
              </a:ext>
            </a:extLst>
          </p:cNvPr>
          <p:cNvSpPr/>
          <p:nvPr/>
        </p:nvSpPr>
        <p:spPr>
          <a:xfrm>
            <a:off x="7044275" y="3156468"/>
            <a:ext cx="278296" cy="2576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7A0DDC53-4C54-4814-B11A-B7CB2D685EB3}"/>
              </a:ext>
            </a:extLst>
          </p:cNvPr>
          <p:cNvSpPr/>
          <p:nvPr/>
        </p:nvSpPr>
        <p:spPr>
          <a:xfrm>
            <a:off x="7322571" y="3160357"/>
            <a:ext cx="278296" cy="3565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4A8DE1A-1F55-4F65-BE65-BE53E46CA746}"/>
              </a:ext>
            </a:extLst>
          </p:cNvPr>
          <p:cNvSpPr/>
          <p:nvPr/>
        </p:nvSpPr>
        <p:spPr>
          <a:xfrm>
            <a:off x="7600867" y="3160357"/>
            <a:ext cx="278296" cy="46695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850716D2-A1FA-46F1-AE21-6A98BCD0767A}"/>
              </a:ext>
            </a:extLst>
          </p:cNvPr>
          <p:cNvSpPr/>
          <p:nvPr/>
        </p:nvSpPr>
        <p:spPr>
          <a:xfrm>
            <a:off x="7879163" y="3170231"/>
            <a:ext cx="278296" cy="522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A65B4C6-48C7-4105-B7D8-20BC118F7182}"/>
              </a:ext>
            </a:extLst>
          </p:cNvPr>
          <p:cNvSpPr/>
          <p:nvPr/>
        </p:nvSpPr>
        <p:spPr>
          <a:xfrm>
            <a:off x="8157459" y="3193961"/>
            <a:ext cx="278296" cy="5558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3695841-49B8-4DDD-90BE-5335F8DAC522}"/>
              </a:ext>
            </a:extLst>
          </p:cNvPr>
          <p:cNvSpPr/>
          <p:nvPr/>
        </p:nvSpPr>
        <p:spPr>
          <a:xfrm>
            <a:off x="8435755" y="3213744"/>
            <a:ext cx="278296" cy="6026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56964010-A6FF-4C81-81AB-1A199E2DEFF1}"/>
              </a:ext>
            </a:extLst>
          </p:cNvPr>
          <p:cNvSpPr/>
          <p:nvPr/>
        </p:nvSpPr>
        <p:spPr>
          <a:xfrm>
            <a:off x="8714051" y="3228243"/>
            <a:ext cx="278296" cy="62938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CC8D369-5707-4D28-9466-5DBC650F4B37}"/>
              </a:ext>
            </a:extLst>
          </p:cNvPr>
          <p:cNvSpPr/>
          <p:nvPr/>
        </p:nvSpPr>
        <p:spPr>
          <a:xfrm>
            <a:off x="8992347" y="3240324"/>
            <a:ext cx="278296" cy="6585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DCBCE0D-F687-430B-8F22-63E9F19323F3}"/>
              </a:ext>
            </a:extLst>
          </p:cNvPr>
          <p:cNvSpPr/>
          <p:nvPr/>
        </p:nvSpPr>
        <p:spPr>
          <a:xfrm>
            <a:off x="9270643" y="3272009"/>
            <a:ext cx="278296" cy="6585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12032604-F8F7-4580-90A9-E6B21F8FE70E}"/>
              </a:ext>
            </a:extLst>
          </p:cNvPr>
          <p:cNvSpPr/>
          <p:nvPr/>
        </p:nvSpPr>
        <p:spPr>
          <a:xfrm>
            <a:off x="9548939" y="3301101"/>
            <a:ext cx="278296" cy="65857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7D581AB-5B3A-4519-ACEF-A92219C071B4}"/>
              </a:ext>
            </a:extLst>
          </p:cNvPr>
          <p:cNvSpPr/>
          <p:nvPr/>
        </p:nvSpPr>
        <p:spPr>
          <a:xfrm>
            <a:off x="9827235" y="3316409"/>
            <a:ext cx="278296" cy="6723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64E64E1D-0B8F-4C6C-9C8E-33E96550B29C}"/>
              </a:ext>
            </a:extLst>
          </p:cNvPr>
          <p:cNvSpPr/>
          <p:nvPr/>
        </p:nvSpPr>
        <p:spPr>
          <a:xfrm>
            <a:off x="10105531" y="3350692"/>
            <a:ext cx="278296" cy="6533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8B4F31F7-1A8C-432C-8067-33A5E844E7F2}"/>
              </a:ext>
            </a:extLst>
          </p:cNvPr>
          <p:cNvSpPr/>
          <p:nvPr/>
        </p:nvSpPr>
        <p:spPr>
          <a:xfrm>
            <a:off x="10383827" y="3383484"/>
            <a:ext cx="278296" cy="6533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7FD7A6C2-7C11-496E-B6FA-5C32A4C2DE1F}"/>
              </a:ext>
            </a:extLst>
          </p:cNvPr>
          <p:cNvSpPr/>
          <p:nvPr/>
        </p:nvSpPr>
        <p:spPr>
          <a:xfrm>
            <a:off x="10662123" y="3423548"/>
            <a:ext cx="278296" cy="646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A447C4E-69DA-4BDE-8255-686859B6865E}"/>
              </a:ext>
            </a:extLst>
          </p:cNvPr>
          <p:cNvSpPr/>
          <p:nvPr/>
        </p:nvSpPr>
        <p:spPr>
          <a:xfrm>
            <a:off x="10940419" y="3473139"/>
            <a:ext cx="278296" cy="60379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F2EDD7CF-0DF4-4406-A4F8-FC383AFEB87F}"/>
              </a:ext>
            </a:extLst>
          </p:cNvPr>
          <p:cNvSpPr/>
          <p:nvPr/>
        </p:nvSpPr>
        <p:spPr>
          <a:xfrm>
            <a:off x="11218715" y="3504867"/>
            <a:ext cx="329818" cy="5720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43D06F8C-E04A-4C14-A832-4D172E428AD4}"/>
              </a:ext>
            </a:extLst>
          </p:cNvPr>
          <p:cNvSpPr txBox="1">
            <a:spLocks/>
          </p:cNvSpPr>
          <p:nvPr/>
        </p:nvSpPr>
        <p:spPr>
          <a:xfrm>
            <a:off x="7084023" y="147718"/>
            <a:ext cx="4882690" cy="108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Calcular o efeito de um conjunto de prismas justapostos e, a partir daí, retirar o efeito do dado</a:t>
            </a:r>
          </a:p>
        </p:txBody>
      </p:sp>
    </p:spTree>
    <p:extLst>
      <p:ext uri="{BB962C8B-B14F-4D97-AF65-F5344CB8AC3E}">
        <p14:creationId xmlns:p14="http://schemas.microsoft.com/office/powerpoint/2010/main" val="3264968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1FD529B6-FDF8-4176-94A2-89C7B0B00275}"/>
              </a:ext>
            </a:extLst>
          </p:cNvPr>
          <p:cNvSpPr txBox="1">
            <a:spLocks/>
          </p:cNvSpPr>
          <p:nvPr/>
        </p:nvSpPr>
        <p:spPr>
          <a:xfrm>
            <a:off x="5076121" y="315104"/>
            <a:ext cx="2324804" cy="757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 velocidade de rotação é a mesma!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784CF99E-2FF1-4E71-AA45-12C1A2CF4242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88DECF6-71C3-43DA-9794-9985A9657C09}"/>
              </a:ext>
            </a:extLst>
          </p:cNvPr>
          <p:cNvCxnSpPr/>
          <p:nvPr/>
        </p:nvCxnSpPr>
        <p:spPr>
          <a:xfrm flipH="1">
            <a:off x="3789696" y="388646"/>
            <a:ext cx="636520" cy="68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DF2CC3C-95E2-4B23-B109-16FF70CE9462}"/>
              </a:ext>
            </a:extLst>
          </p:cNvPr>
          <p:cNvCxnSpPr/>
          <p:nvPr/>
        </p:nvCxnSpPr>
        <p:spPr>
          <a:xfrm flipH="1">
            <a:off x="11251266" y="315104"/>
            <a:ext cx="636520" cy="68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F2A32E10-6E1C-4D79-8122-12325E5252FB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578688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Correção de bouguer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109FAC41-9C69-4B68-87AD-68CCB347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521"/>
            <a:ext cx="10515599" cy="3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2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F2D1FC40-7E49-4D4B-88CF-55714C525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2801"/>
            <a:ext cx="10515599" cy="3575305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-57573" y="47878"/>
            <a:ext cx="2935356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Correção de </a:t>
            </a:r>
            <a:r>
              <a:rPr lang="pt-BR" sz="2400" b="1" dirty="0" err="1"/>
              <a:t>bouguer</a:t>
            </a:r>
            <a:endParaRPr lang="pt-BR" sz="2400" b="1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A683D4F-1246-4949-B5A2-E7A3BE738344}"/>
              </a:ext>
            </a:extLst>
          </p:cNvPr>
          <p:cNvCxnSpPr/>
          <p:nvPr/>
        </p:nvCxnSpPr>
        <p:spPr>
          <a:xfrm>
            <a:off x="2754464" y="420757"/>
            <a:ext cx="0" cy="2211242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0CAD996-0E28-4F32-A1DE-84D377B5C4DF}"/>
              </a:ext>
            </a:extLst>
          </p:cNvPr>
          <p:cNvCxnSpPr>
            <a:cxnSpLocks/>
          </p:cNvCxnSpPr>
          <p:nvPr/>
        </p:nvCxnSpPr>
        <p:spPr>
          <a:xfrm flipV="1">
            <a:off x="2770403" y="1519506"/>
            <a:ext cx="8234275" cy="6431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08CC2A8-0E08-442F-A949-CCEEA04883EB}"/>
              </a:ext>
            </a:extLst>
          </p:cNvPr>
          <p:cNvCxnSpPr>
            <a:cxnSpLocks/>
          </p:cNvCxnSpPr>
          <p:nvPr/>
        </p:nvCxnSpPr>
        <p:spPr>
          <a:xfrm flipH="1">
            <a:off x="2754464" y="2586280"/>
            <a:ext cx="8172616" cy="45719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A8748BA1-ED8C-40E4-9785-3C78D8AB8859}"/>
              </a:ext>
            </a:extLst>
          </p:cNvPr>
          <p:cNvSpPr txBox="1">
            <a:spLocks/>
          </p:cNvSpPr>
          <p:nvPr/>
        </p:nvSpPr>
        <p:spPr>
          <a:xfrm flipH="1">
            <a:off x="1983042" y="557937"/>
            <a:ext cx="648104" cy="2051202"/>
          </a:xfrm>
          <a:prstGeom prst="rect">
            <a:avLst/>
          </a:prstGeom>
        </p:spPr>
        <p:txBody>
          <a:bodyPr vert="vert270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Bouguer</a:t>
            </a:r>
            <a:r>
              <a:rPr lang="pt-BR" sz="2400" dirty="0"/>
              <a:t> (</a:t>
            </a:r>
            <a:r>
              <a:rPr lang="pt-BR" sz="2400" dirty="0" err="1"/>
              <a:t>mGal</a:t>
            </a:r>
            <a:r>
              <a:rPr lang="pt-BR" sz="24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366192E3-0C16-4662-83F1-E3F09B12F917}"/>
              </a:ext>
            </a:extLst>
          </p:cNvPr>
          <p:cNvSpPr txBox="1">
            <a:spLocks/>
          </p:cNvSpPr>
          <p:nvPr/>
        </p:nvSpPr>
        <p:spPr>
          <a:xfrm flipH="1">
            <a:off x="5379721" y="2647238"/>
            <a:ext cx="2057398" cy="518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Distância (m)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4FB9B63-7BF1-4E8B-AFC0-EB3000E0D2E8}"/>
              </a:ext>
            </a:extLst>
          </p:cNvPr>
          <p:cNvSpPr txBox="1">
            <a:spLocks/>
          </p:cNvSpPr>
          <p:nvPr/>
        </p:nvSpPr>
        <p:spPr>
          <a:xfrm flipH="1">
            <a:off x="2396066" y="1386840"/>
            <a:ext cx="377613" cy="518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0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912BFAF-23C9-4C9A-8330-7BFFBC3FFB54}"/>
              </a:ext>
            </a:extLst>
          </p:cNvPr>
          <p:cNvSpPr/>
          <p:nvPr/>
        </p:nvSpPr>
        <p:spPr>
          <a:xfrm>
            <a:off x="2743200" y="753013"/>
            <a:ext cx="8138160" cy="1532987"/>
          </a:xfrm>
          <a:custGeom>
            <a:avLst/>
            <a:gdLst>
              <a:gd name="connsiteX0" fmla="*/ 0 w 8138160"/>
              <a:gd name="connsiteY0" fmla="*/ 1502507 h 1532987"/>
              <a:gd name="connsiteX1" fmla="*/ 1691640 w 8138160"/>
              <a:gd name="connsiteY1" fmla="*/ 1517747 h 1532987"/>
              <a:gd name="connsiteX2" fmla="*/ 1752600 w 8138160"/>
              <a:gd name="connsiteY2" fmla="*/ 1532987 h 1532987"/>
              <a:gd name="connsiteX3" fmla="*/ 2255520 w 8138160"/>
              <a:gd name="connsiteY3" fmla="*/ 1517747 h 1532987"/>
              <a:gd name="connsiteX4" fmla="*/ 2301240 w 8138160"/>
              <a:gd name="connsiteY4" fmla="*/ 1502507 h 1532987"/>
              <a:gd name="connsiteX5" fmla="*/ 2560320 w 8138160"/>
              <a:gd name="connsiteY5" fmla="*/ 1441547 h 1532987"/>
              <a:gd name="connsiteX6" fmla="*/ 3230880 w 8138160"/>
              <a:gd name="connsiteY6" fmla="*/ 1441547 h 1532987"/>
              <a:gd name="connsiteX7" fmla="*/ 3383280 w 8138160"/>
              <a:gd name="connsiteY7" fmla="*/ 1350107 h 1532987"/>
              <a:gd name="connsiteX8" fmla="*/ 3444240 w 8138160"/>
              <a:gd name="connsiteY8" fmla="*/ 1258667 h 1532987"/>
              <a:gd name="connsiteX9" fmla="*/ 3520440 w 8138160"/>
              <a:gd name="connsiteY9" fmla="*/ 1197707 h 1532987"/>
              <a:gd name="connsiteX10" fmla="*/ 3550920 w 8138160"/>
              <a:gd name="connsiteY10" fmla="*/ 1151987 h 1532987"/>
              <a:gd name="connsiteX11" fmla="*/ 3688080 w 8138160"/>
              <a:gd name="connsiteY11" fmla="*/ 999587 h 1532987"/>
              <a:gd name="connsiteX12" fmla="*/ 3901440 w 8138160"/>
              <a:gd name="connsiteY12" fmla="*/ 694787 h 1532987"/>
              <a:gd name="connsiteX13" fmla="*/ 4114800 w 8138160"/>
              <a:gd name="connsiteY13" fmla="*/ 511907 h 1532987"/>
              <a:gd name="connsiteX14" fmla="*/ 4267200 w 8138160"/>
              <a:gd name="connsiteY14" fmla="*/ 420467 h 1532987"/>
              <a:gd name="connsiteX15" fmla="*/ 4434840 w 8138160"/>
              <a:gd name="connsiteY15" fmla="*/ 329027 h 1532987"/>
              <a:gd name="connsiteX16" fmla="*/ 4480560 w 8138160"/>
              <a:gd name="connsiteY16" fmla="*/ 283307 h 1532987"/>
              <a:gd name="connsiteX17" fmla="*/ 4709160 w 8138160"/>
              <a:gd name="connsiteY17" fmla="*/ 161387 h 1532987"/>
              <a:gd name="connsiteX18" fmla="*/ 4937760 w 8138160"/>
              <a:gd name="connsiteY18" fmla="*/ 24227 h 1532987"/>
              <a:gd name="connsiteX19" fmla="*/ 4998720 w 8138160"/>
              <a:gd name="connsiteY19" fmla="*/ 8987 h 1532987"/>
              <a:gd name="connsiteX20" fmla="*/ 6385560 w 8138160"/>
              <a:gd name="connsiteY20" fmla="*/ 39467 h 1532987"/>
              <a:gd name="connsiteX21" fmla="*/ 6766560 w 8138160"/>
              <a:gd name="connsiteY21" fmla="*/ 100427 h 1532987"/>
              <a:gd name="connsiteX22" fmla="*/ 7924800 w 8138160"/>
              <a:gd name="connsiteY22" fmla="*/ 85187 h 1532987"/>
              <a:gd name="connsiteX23" fmla="*/ 7970520 w 8138160"/>
              <a:gd name="connsiteY23" fmla="*/ 39467 h 1532987"/>
              <a:gd name="connsiteX24" fmla="*/ 8138160 w 8138160"/>
              <a:gd name="connsiteY24" fmla="*/ 24227 h 1532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138160" h="1532987">
                <a:moveTo>
                  <a:pt x="0" y="1502507"/>
                </a:moveTo>
                <a:lnTo>
                  <a:pt x="1691640" y="1517747"/>
                </a:lnTo>
                <a:cubicBezTo>
                  <a:pt x="1712582" y="1518111"/>
                  <a:pt x="1731655" y="1532987"/>
                  <a:pt x="1752600" y="1532987"/>
                </a:cubicBezTo>
                <a:cubicBezTo>
                  <a:pt x="1920317" y="1532987"/>
                  <a:pt x="2087880" y="1522827"/>
                  <a:pt x="2255520" y="1517747"/>
                </a:cubicBezTo>
                <a:cubicBezTo>
                  <a:pt x="2270760" y="1512667"/>
                  <a:pt x="2285718" y="1506646"/>
                  <a:pt x="2301240" y="1502507"/>
                </a:cubicBezTo>
                <a:cubicBezTo>
                  <a:pt x="2457247" y="1460905"/>
                  <a:pt x="2443941" y="1464823"/>
                  <a:pt x="2560320" y="1441547"/>
                </a:cubicBezTo>
                <a:cubicBezTo>
                  <a:pt x="2774689" y="1452830"/>
                  <a:pt x="3019092" y="1474639"/>
                  <a:pt x="3230880" y="1441547"/>
                </a:cubicBezTo>
                <a:cubicBezTo>
                  <a:pt x="3253753" y="1437973"/>
                  <a:pt x="3348074" y="1373578"/>
                  <a:pt x="3383280" y="1350107"/>
                </a:cubicBezTo>
                <a:cubicBezTo>
                  <a:pt x="3403600" y="1319627"/>
                  <a:pt x="3419734" y="1285896"/>
                  <a:pt x="3444240" y="1258667"/>
                </a:cubicBezTo>
                <a:cubicBezTo>
                  <a:pt x="3466000" y="1234489"/>
                  <a:pt x="3497439" y="1220708"/>
                  <a:pt x="3520440" y="1197707"/>
                </a:cubicBezTo>
                <a:cubicBezTo>
                  <a:pt x="3533392" y="1184755"/>
                  <a:pt x="3539000" y="1165894"/>
                  <a:pt x="3550920" y="1151987"/>
                </a:cubicBezTo>
                <a:cubicBezTo>
                  <a:pt x="3633051" y="1056168"/>
                  <a:pt x="3602988" y="1122498"/>
                  <a:pt x="3688080" y="999587"/>
                </a:cubicBezTo>
                <a:cubicBezTo>
                  <a:pt x="3801854" y="835247"/>
                  <a:pt x="3700722" y="895505"/>
                  <a:pt x="3901440" y="694787"/>
                </a:cubicBezTo>
                <a:cubicBezTo>
                  <a:pt x="4194923" y="401304"/>
                  <a:pt x="3882698" y="697588"/>
                  <a:pt x="4114800" y="511907"/>
                </a:cubicBezTo>
                <a:cubicBezTo>
                  <a:pt x="4234341" y="416274"/>
                  <a:pt x="4108403" y="473399"/>
                  <a:pt x="4267200" y="420467"/>
                </a:cubicBezTo>
                <a:cubicBezTo>
                  <a:pt x="4537217" y="195452"/>
                  <a:pt x="4216139" y="438377"/>
                  <a:pt x="4434840" y="329027"/>
                </a:cubicBezTo>
                <a:cubicBezTo>
                  <a:pt x="4454117" y="319388"/>
                  <a:pt x="4463130" y="295984"/>
                  <a:pt x="4480560" y="283307"/>
                </a:cubicBezTo>
                <a:cubicBezTo>
                  <a:pt x="4624342" y="178738"/>
                  <a:pt x="4567266" y="232334"/>
                  <a:pt x="4709160" y="161387"/>
                </a:cubicBezTo>
                <a:cubicBezTo>
                  <a:pt x="4814469" y="108733"/>
                  <a:pt x="4735715" y="74738"/>
                  <a:pt x="4937760" y="24227"/>
                </a:cubicBezTo>
                <a:lnTo>
                  <a:pt x="4998720" y="8987"/>
                </a:lnTo>
                <a:cubicBezTo>
                  <a:pt x="5461000" y="19147"/>
                  <a:pt x="5928976" y="-33586"/>
                  <a:pt x="6385560" y="39467"/>
                </a:cubicBezTo>
                <a:lnTo>
                  <a:pt x="6766560" y="100427"/>
                </a:lnTo>
                <a:lnTo>
                  <a:pt x="7924800" y="85187"/>
                </a:lnTo>
                <a:cubicBezTo>
                  <a:pt x="7946325" y="84097"/>
                  <a:pt x="7951807" y="50160"/>
                  <a:pt x="7970520" y="39467"/>
                </a:cubicBezTo>
                <a:cubicBezTo>
                  <a:pt x="8012283" y="15602"/>
                  <a:pt x="8101696" y="24227"/>
                  <a:pt x="8138160" y="24227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879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331305" y="2639678"/>
            <a:ext cx="2935356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Correção de </a:t>
            </a:r>
            <a:r>
              <a:rPr lang="pt-BR" sz="2400" b="1" dirty="0" err="1"/>
              <a:t>bouguer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9EAACDD-216A-4396-A387-5E68E2AA73E6}"/>
                  </a:ext>
                </a:extLst>
              </p:cNvPr>
              <p:cNvSpPr txBox="1"/>
              <p:nvPr/>
            </p:nvSpPr>
            <p:spPr>
              <a:xfrm>
                <a:off x="581035" y="3075057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9EAACDD-216A-4396-A387-5E68E2AA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35" y="3075057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1C3614E-6375-4232-877C-3E1616F80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7744" r="11740" b="15823"/>
          <a:stretch/>
        </p:blipFill>
        <p:spPr>
          <a:xfrm>
            <a:off x="5330567" y="96516"/>
            <a:ext cx="6530128" cy="67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1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Isostasia</a:t>
            </a:r>
          </a:p>
        </p:txBody>
      </p:sp>
    </p:spTree>
    <p:extLst>
      <p:ext uri="{BB962C8B-B14F-4D97-AF65-F5344CB8AC3E}">
        <p14:creationId xmlns:p14="http://schemas.microsoft.com/office/powerpoint/2010/main" val="3845678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200" y="264585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Isostasia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7FFAB5B-FE7A-45E6-8B7F-60DE390DA89C}"/>
              </a:ext>
            </a:extLst>
          </p:cNvPr>
          <p:cNvSpPr txBox="1">
            <a:spLocks/>
          </p:cNvSpPr>
          <p:nvPr/>
        </p:nvSpPr>
        <p:spPr>
          <a:xfrm>
            <a:off x="344556" y="1295113"/>
            <a:ext cx="6344479" cy="108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O efeito da concentração – ou deficiência – das massas que representam os continentes e os oceanos.</a:t>
            </a:r>
          </a:p>
        </p:txBody>
      </p:sp>
      <p:pic>
        <p:nvPicPr>
          <p:cNvPr id="6" name="Imagem 5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A0322FC2-4AD0-485F-92E3-3BC5C15F5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521"/>
            <a:ext cx="10515599" cy="3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6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7FFAB5B-FE7A-45E6-8B7F-60DE390DA89C}"/>
              </a:ext>
            </a:extLst>
          </p:cNvPr>
          <p:cNvSpPr txBox="1">
            <a:spLocks/>
          </p:cNvSpPr>
          <p:nvPr/>
        </p:nvSpPr>
        <p:spPr>
          <a:xfrm>
            <a:off x="132524" y="850084"/>
            <a:ext cx="3922642" cy="567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Como isso foi descoberto?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D7AFC5-A487-4412-9D99-661F0C856752}"/>
              </a:ext>
            </a:extLst>
          </p:cNvPr>
          <p:cNvSpPr txBox="1">
            <a:spLocks/>
          </p:cNvSpPr>
          <p:nvPr/>
        </p:nvSpPr>
        <p:spPr>
          <a:xfrm>
            <a:off x="-106017" y="0"/>
            <a:ext cx="1592322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Isostasia</a:t>
            </a:r>
          </a:p>
        </p:txBody>
      </p:sp>
      <p:sp>
        <p:nvSpPr>
          <p:cNvPr id="2" name="Arco 1">
            <a:extLst>
              <a:ext uri="{FF2B5EF4-FFF2-40B4-BE49-F238E27FC236}">
                <a16:creationId xmlns:a16="http://schemas.microsoft.com/office/drawing/2014/main" id="{E3230DF2-E764-413C-BD0A-0BE598A7EADA}"/>
              </a:ext>
            </a:extLst>
          </p:cNvPr>
          <p:cNvSpPr/>
          <p:nvPr/>
        </p:nvSpPr>
        <p:spPr>
          <a:xfrm>
            <a:off x="4890052" y="2451652"/>
            <a:ext cx="7977809" cy="1391478"/>
          </a:xfrm>
          <a:prstGeom prst="arc">
            <a:avLst>
              <a:gd name="adj1" fmla="val 11209061"/>
              <a:gd name="adj2" fmla="val 211023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F4665BA3-FBF7-4C1B-9BE9-8C57C6495125}"/>
              </a:ext>
            </a:extLst>
          </p:cNvPr>
          <p:cNvSpPr/>
          <p:nvPr/>
        </p:nvSpPr>
        <p:spPr>
          <a:xfrm>
            <a:off x="8273143" y="1417983"/>
            <a:ext cx="718458" cy="214025"/>
          </a:xfrm>
          <a:custGeom>
            <a:avLst/>
            <a:gdLst>
              <a:gd name="connsiteX0" fmla="*/ 0 w 808382"/>
              <a:gd name="connsiteY0" fmla="*/ 26505 h 161017"/>
              <a:gd name="connsiteX1" fmla="*/ 66261 w 808382"/>
              <a:gd name="connsiteY1" fmla="*/ 39757 h 161017"/>
              <a:gd name="connsiteX2" fmla="*/ 159026 w 808382"/>
              <a:gd name="connsiteY2" fmla="*/ 92766 h 161017"/>
              <a:gd name="connsiteX3" fmla="*/ 304800 w 808382"/>
              <a:gd name="connsiteY3" fmla="*/ 119270 h 161017"/>
              <a:gd name="connsiteX4" fmla="*/ 516834 w 808382"/>
              <a:gd name="connsiteY4" fmla="*/ 132522 h 161017"/>
              <a:gd name="connsiteX5" fmla="*/ 530087 w 808382"/>
              <a:gd name="connsiteY5" fmla="*/ 92766 h 161017"/>
              <a:gd name="connsiteX6" fmla="*/ 596347 w 808382"/>
              <a:gd name="connsiteY6" fmla="*/ 26505 h 161017"/>
              <a:gd name="connsiteX7" fmla="*/ 808382 w 808382"/>
              <a:gd name="connsiteY7" fmla="*/ 0 h 16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8382" h="161017">
                <a:moveTo>
                  <a:pt x="0" y="26505"/>
                </a:moveTo>
                <a:cubicBezTo>
                  <a:pt x="22087" y="30922"/>
                  <a:pt x="45171" y="31848"/>
                  <a:pt x="66261" y="39757"/>
                </a:cubicBezTo>
                <a:cubicBezTo>
                  <a:pt x="156960" y="73769"/>
                  <a:pt x="48972" y="63418"/>
                  <a:pt x="159026" y="92766"/>
                </a:cubicBezTo>
                <a:cubicBezTo>
                  <a:pt x="206746" y="105491"/>
                  <a:pt x="256209" y="110435"/>
                  <a:pt x="304800" y="119270"/>
                </a:cubicBezTo>
                <a:cubicBezTo>
                  <a:pt x="381072" y="170118"/>
                  <a:pt x="369925" y="174495"/>
                  <a:pt x="516834" y="132522"/>
                </a:cubicBezTo>
                <a:cubicBezTo>
                  <a:pt x="530265" y="128684"/>
                  <a:pt x="523840" y="105260"/>
                  <a:pt x="530087" y="92766"/>
                </a:cubicBezTo>
                <a:cubicBezTo>
                  <a:pt x="541332" y="70277"/>
                  <a:pt x="567432" y="31324"/>
                  <a:pt x="596347" y="26505"/>
                </a:cubicBezTo>
                <a:cubicBezTo>
                  <a:pt x="825965" y="-11765"/>
                  <a:pt x="745858" y="62524"/>
                  <a:pt x="80838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FDEACB8-0817-4D56-B6A1-182ADB776319}"/>
              </a:ext>
            </a:extLst>
          </p:cNvPr>
          <p:cNvCxnSpPr>
            <a:cxnSpLocks/>
          </p:cNvCxnSpPr>
          <p:nvPr/>
        </p:nvCxnSpPr>
        <p:spPr>
          <a:xfrm>
            <a:off x="5907218" y="856345"/>
            <a:ext cx="0" cy="377371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B4A4DD5-3EE9-453C-822B-B9172A9F13A3}"/>
              </a:ext>
            </a:extLst>
          </p:cNvPr>
          <p:cNvCxnSpPr>
            <a:cxnSpLocks/>
          </p:cNvCxnSpPr>
          <p:nvPr/>
        </p:nvCxnSpPr>
        <p:spPr>
          <a:xfrm>
            <a:off x="11400875" y="850084"/>
            <a:ext cx="0" cy="377371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trela: 5 Pontas 12">
            <a:extLst>
              <a:ext uri="{FF2B5EF4-FFF2-40B4-BE49-F238E27FC236}">
                <a16:creationId xmlns:a16="http://schemas.microsoft.com/office/drawing/2014/main" id="{723F43E3-A410-49FD-AE9D-1F07C3CE07D2}"/>
              </a:ext>
            </a:extLst>
          </p:cNvPr>
          <p:cNvSpPr/>
          <p:nvPr/>
        </p:nvSpPr>
        <p:spPr>
          <a:xfrm>
            <a:off x="11190518" y="653143"/>
            <a:ext cx="391886" cy="333828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trela: 5 Pontas 10">
            <a:extLst>
              <a:ext uri="{FF2B5EF4-FFF2-40B4-BE49-F238E27FC236}">
                <a16:creationId xmlns:a16="http://schemas.microsoft.com/office/drawing/2014/main" id="{AE52B4A9-1EE3-4D80-8542-5443757A3B8C}"/>
              </a:ext>
            </a:extLst>
          </p:cNvPr>
          <p:cNvSpPr/>
          <p:nvPr/>
        </p:nvSpPr>
        <p:spPr>
          <a:xfrm>
            <a:off x="5704114" y="653143"/>
            <a:ext cx="391886" cy="333828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3FF52F5-3E24-4A16-80E9-F79EC5D5715A}"/>
              </a:ext>
            </a:extLst>
          </p:cNvPr>
          <p:cNvSpPr txBox="1">
            <a:spLocks/>
          </p:cNvSpPr>
          <p:nvPr/>
        </p:nvSpPr>
        <p:spPr>
          <a:xfrm>
            <a:off x="7832614" y="713722"/>
            <a:ext cx="1560075" cy="567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Monte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637797A6-8078-41B9-A142-AC99FF940B17}"/>
              </a:ext>
            </a:extLst>
          </p:cNvPr>
          <p:cNvSpPr/>
          <p:nvPr/>
        </p:nvSpPr>
        <p:spPr>
          <a:xfrm>
            <a:off x="7155543" y="1100960"/>
            <a:ext cx="2539996" cy="1391478"/>
          </a:xfrm>
          <a:custGeom>
            <a:avLst/>
            <a:gdLst>
              <a:gd name="connsiteX0" fmla="*/ 0 w 2510971"/>
              <a:gd name="connsiteY0" fmla="*/ 1424526 h 1424526"/>
              <a:gd name="connsiteX1" fmla="*/ 101600 w 2510971"/>
              <a:gd name="connsiteY1" fmla="*/ 1395497 h 1424526"/>
              <a:gd name="connsiteX2" fmla="*/ 188686 w 2510971"/>
              <a:gd name="connsiteY2" fmla="*/ 1322926 h 1424526"/>
              <a:gd name="connsiteX3" fmla="*/ 232228 w 2510971"/>
              <a:gd name="connsiteY3" fmla="*/ 1250354 h 1424526"/>
              <a:gd name="connsiteX4" fmla="*/ 319314 w 2510971"/>
              <a:gd name="connsiteY4" fmla="*/ 1119726 h 1424526"/>
              <a:gd name="connsiteX5" fmla="*/ 333828 w 2510971"/>
              <a:gd name="connsiteY5" fmla="*/ 1076183 h 1424526"/>
              <a:gd name="connsiteX6" fmla="*/ 478971 w 2510971"/>
              <a:gd name="connsiteY6" fmla="*/ 945554 h 1424526"/>
              <a:gd name="connsiteX7" fmla="*/ 537028 w 2510971"/>
              <a:gd name="connsiteY7" fmla="*/ 931040 h 1424526"/>
              <a:gd name="connsiteX8" fmla="*/ 638628 w 2510971"/>
              <a:gd name="connsiteY8" fmla="*/ 887497 h 1424526"/>
              <a:gd name="connsiteX9" fmla="*/ 682171 w 2510971"/>
              <a:gd name="connsiteY9" fmla="*/ 872983 h 1424526"/>
              <a:gd name="connsiteX10" fmla="*/ 725714 w 2510971"/>
              <a:gd name="connsiteY10" fmla="*/ 829440 h 1424526"/>
              <a:gd name="connsiteX11" fmla="*/ 740228 w 2510971"/>
              <a:gd name="connsiteY11" fmla="*/ 785897 h 1424526"/>
              <a:gd name="connsiteX12" fmla="*/ 783771 w 2510971"/>
              <a:gd name="connsiteY12" fmla="*/ 727840 h 1424526"/>
              <a:gd name="connsiteX13" fmla="*/ 812800 w 2510971"/>
              <a:gd name="connsiteY13" fmla="*/ 669783 h 1424526"/>
              <a:gd name="connsiteX14" fmla="*/ 899886 w 2510971"/>
              <a:gd name="connsiteY14" fmla="*/ 568183 h 1424526"/>
              <a:gd name="connsiteX15" fmla="*/ 972457 w 2510971"/>
              <a:gd name="connsiteY15" fmla="*/ 495611 h 1424526"/>
              <a:gd name="connsiteX16" fmla="*/ 1074057 w 2510971"/>
              <a:gd name="connsiteY16" fmla="*/ 466583 h 1424526"/>
              <a:gd name="connsiteX17" fmla="*/ 1088571 w 2510971"/>
              <a:gd name="connsiteY17" fmla="*/ 423040 h 1424526"/>
              <a:gd name="connsiteX18" fmla="*/ 1103086 w 2510971"/>
              <a:gd name="connsiteY18" fmla="*/ 350469 h 1424526"/>
              <a:gd name="connsiteX19" fmla="*/ 1146628 w 2510971"/>
              <a:gd name="connsiteY19" fmla="*/ 292411 h 1424526"/>
              <a:gd name="connsiteX20" fmla="*/ 1277257 w 2510971"/>
              <a:gd name="connsiteY20" fmla="*/ 190811 h 1424526"/>
              <a:gd name="connsiteX21" fmla="*/ 1320800 w 2510971"/>
              <a:gd name="connsiteY21" fmla="*/ 161783 h 1424526"/>
              <a:gd name="connsiteX22" fmla="*/ 1364343 w 2510971"/>
              <a:gd name="connsiteY22" fmla="*/ 118240 h 1424526"/>
              <a:gd name="connsiteX23" fmla="*/ 1393371 w 2510971"/>
              <a:gd name="connsiteY23" fmla="*/ 31154 h 1424526"/>
              <a:gd name="connsiteX24" fmla="*/ 1611086 w 2510971"/>
              <a:gd name="connsiteY24" fmla="*/ 16640 h 1424526"/>
              <a:gd name="connsiteX25" fmla="*/ 1654628 w 2510971"/>
              <a:gd name="connsiteY25" fmla="*/ 60183 h 1424526"/>
              <a:gd name="connsiteX26" fmla="*/ 1669143 w 2510971"/>
              <a:gd name="connsiteY26" fmla="*/ 103726 h 1424526"/>
              <a:gd name="connsiteX27" fmla="*/ 1698171 w 2510971"/>
              <a:gd name="connsiteY27" fmla="*/ 147269 h 1424526"/>
              <a:gd name="connsiteX28" fmla="*/ 1712686 w 2510971"/>
              <a:gd name="connsiteY28" fmla="*/ 205326 h 1424526"/>
              <a:gd name="connsiteX29" fmla="*/ 1799771 w 2510971"/>
              <a:gd name="connsiteY29" fmla="*/ 263383 h 1424526"/>
              <a:gd name="connsiteX30" fmla="*/ 1843314 w 2510971"/>
              <a:gd name="connsiteY30" fmla="*/ 306926 h 1424526"/>
              <a:gd name="connsiteX31" fmla="*/ 1857828 w 2510971"/>
              <a:gd name="connsiteY31" fmla="*/ 408526 h 1424526"/>
              <a:gd name="connsiteX32" fmla="*/ 1915886 w 2510971"/>
              <a:gd name="connsiteY32" fmla="*/ 481097 h 1424526"/>
              <a:gd name="connsiteX33" fmla="*/ 1959428 w 2510971"/>
              <a:gd name="connsiteY33" fmla="*/ 553669 h 1424526"/>
              <a:gd name="connsiteX34" fmla="*/ 1973943 w 2510971"/>
              <a:gd name="connsiteY34" fmla="*/ 611726 h 1424526"/>
              <a:gd name="connsiteX35" fmla="*/ 2046514 w 2510971"/>
              <a:gd name="connsiteY35" fmla="*/ 843954 h 1424526"/>
              <a:gd name="connsiteX36" fmla="*/ 2090057 w 2510971"/>
              <a:gd name="connsiteY36" fmla="*/ 858469 h 1424526"/>
              <a:gd name="connsiteX37" fmla="*/ 2162628 w 2510971"/>
              <a:gd name="connsiteY37" fmla="*/ 916526 h 1424526"/>
              <a:gd name="connsiteX38" fmla="*/ 2206171 w 2510971"/>
              <a:gd name="connsiteY38" fmla="*/ 945554 h 1424526"/>
              <a:gd name="connsiteX39" fmla="*/ 2235200 w 2510971"/>
              <a:gd name="connsiteY39" fmla="*/ 989097 h 1424526"/>
              <a:gd name="connsiteX40" fmla="*/ 2322286 w 2510971"/>
              <a:gd name="connsiteY40" fmla="*/ 1090697 h 1424526"/>
              <a:gd name="connsiteX41" fmla="*/ 2351314 w 2510971"/>
              <a:gd name="connsiteY41" fmla="*/ 1134240 h 1424526"/>
              <a:gd name="connsiteX42" fmla="*/ 2394857 w 2510971"/>
              <a:gd name="connsiteY42" fmla="*/ 1163269 h 1424526"/>
              <a:gd name="connsiteX43" fmla="*/ 2438400 w 2510971"/>
              <a:gd name="connsiteY43" fmla="*/ 1206811 h 1424526"/>
              <a:gd name="connsiteX44" fmla="*/ 2467428 w 2510971"/>
              <a:gd name="connsiteY44" fmla="*/ 1293897 h 1424526"/>
              <a:gd name="connsiteX45" fmla="*/ 2496457 w 2510971"/>
              <a:gd name="connsiteY45" fmla="*/ 1351954 h 1424526"/>
              <a:gd name="connsiteX46" fmla="*/ 2510971 w 2510971"/>
              <a:gd name="connsiteY46" fmla="*/ 1380983 h 142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510971" h="1424526">
                <a:moveTo>
                  <a:pt x="0" y="1424526"/>
                </a:moveTo>
                <a:cubicBezTo>
                  <a:pt x="33867" y="1414850"/>
                  <a:pt x="68897" y="1408578"/>
                  <a:pt x="101600" y="1395497"/>
                </a:cubicBezTo>
                <a:cubicBezTo>
                  <a:pt x="127943" y="1384960"/>
                  <a:pt x="173145" y="1343648"/>
                  <a:pt x="188686" y="1322926"/>
                </a:cubicBezTo>
                <a:cubicBezTo>
                  <a:pt x="205612" y="1300357"/>
                  <a:pt x="216973" y="1274084"/>
                  <a:pt x="232228" y="1250354"/>
                </a:cubicBezTo>
                <a:cubicBezTo>
                  <a:pt x="260527" y="1206333"/>
                  <a:pt x="319314" y="1119726"/>
                  <a:pt x="319314" y="1119726"/>
                </a:cubicBezTo>
                <a:cubicBezTo>
                  <a:pt x="324152" y="1105212"/>
                  <a:pt x="324435" y="1088260"/>
                  <a:pt x="333828" y="1076183"/>
                </a:cubicBezTo>
                <a:cubicBezTo>
                  <a:pt x="351047" y="1054044"/>
                  <a:pt x="439320" y="965379"/>
                  <a:pt x="478971" y="945554"/>
                </a:cubicBezTo>
                <a:cubicBezTo>
                  <a:pt x="496813" y="936633"/>
                  <a:pt x="518281" y="937857"/>
                  <a:pt x="537028" y="931040"/>
                </a:cubicBezTo>
                <a:cubicBezTo>
                  <a:pt x="571655" y="918448"/>
                  <a:pt x="604417" y="901181"/>
                  <a:pt x="638628" y="887497"/>
                </a:cubicBezTo>
                <a:cubicBezTo>
                  <a:pt x="652833" y="881815"/>
                  <a:pt x="667657" y="877821"/>
                  <a:pt x="682171" y="872983"/>
                </a:cubicBezTo>
                <a:cubicBezTo>
                  <a:pt x="696685" y="858469"/>
                  <a:pt x="714328" y="846519"/>
                  <a:pt x="725714" y="829440"/>
                </a:cubicBezTo>
                <a:cubicBezTo>
                  <a:pt x="734201" y="816710"/>
                  <a:pt x="732637" y="799181"/>
                  <a:pt x="740228" y="785897"/>
                </a:cubicBezTo>
                <a:cubicBezTo>
                  <a:pt x="752230" y="764894"/>
                  <a:pt x="770950" y="748353"/>
                  <a:pt x="783771" y="727840"/>
                </a:cubicBezTo>
                <a:cubicBezTo>
                  <a:pt x="795238" y="709492"/>
                  <a:pt x="800074" y="687281"/>
                  <a:pt x="812800" y="669783"/>
                </a:cubicBezTo>
                <a:cubicBezTo>
                  <a:pt x="839036" y="633709"/>
                  <a:pt x="869745" y="601064"/>
                  <a:pt x="899886" y="568183"/>
                </a:cubicBezTo>
                <a:cubicBezTo>
                  <a:pt x="923003" y="542965"/>
                  <a:pt x="942907" y="512849"/>
                  <a:pt x="972457" y="495611"/>
                </a:cubicBezTo>
                <a:cubicBezTo>
                  <a:pt x="1002881" y="477864"/>
                  <a:pt x="1040190" y="476259"/>
                  <a:pt x="1074057" y="466583"/>
                </a:cubicBezTo>
                <a:cubicBezTo>
                  <a:pt x="1078895" y="452069"/>
                  <a:pt x="1084860" y="437883"/>
                  <a:pt x="1088571" y="423040"/>
                </a:cubicBezTo>
                <a:cubicBezTo>
                  <a:pt x="1094554" y="399107"/>
                  <a:pt x="1093067" y="373012"/>
                  <a:pt x="1103086" y="350469"/>
                </a:cubicBezTo>
                <a:cubicBezTo>
                  <a:pt x="1112911" y="328363"/>
                  <a:pt x="1130885" y="310778"/>
                  <a:pt x="1146628" y="292411"/>
                </a:cubicBezTo>
                <a:cubicBezTo>
                  <a:pt x="1192098" y="239362"/>
                  <a:pt x="1211748" y="234484"/>
                  <a:pt x="1277257" y="190811"/>
                </a:cubicBezTo>
                <a:cubicBezTo>
                  <a:pt x="1291771" y="181135"/>
                  <a:pt x="1308465" y="174118"/>
                  <a:pt x="1320800" y="161783"/>
                </a:cubicBezTo>
                <a:lnTo>
                  <a:pt x="1364343" y="118240"/>
                </a:lnTo>
                <a:cubicBezTo>
                  <a:pt x="1374019" y="89211"/>
                  <a:pt x="1375012" y="55633"/>
                  <a:pt x="1393371" y="31154"/>
                </a:cubicBezTo>
                <a:cubicBezTo>
                  <a:pt x="1437288" y="-27403"/>
                  <a:pt x="1582855" y="14074"/>
                  <a:pt x="1611086" y="16640"/>
                </a:cubicBezTo>
                <a:cubicBezTo>
                  <a:pt x="1625600" y="31154"/>
                  <a:pt x="1643242" y="43104"/>
                  <a:pt x="1654628" y="60183"/>
                </a:cubicBezTo>
                <a:cubicBezTo>
                  <a:pt x="1663115" y="72913"/>
                  <a:pt x="1662301" y="90042"/>
                  <a:pt x="1669143" y="103726"/>
                </a:cubicBezTo>
                <a:cubicBezTo>
                  <a:pt x="1676944" y="119328"/>
                  <a:pt x="1688495" y="132755"/>
                  <a:pt x="1698171" y="147269"/>
                </a:cubicBezTo>
                <a:cubicBezTo>
                  <a:pt x="1703009" y="166621"/>
                  <a:pt x="1699550" y="190314"/>
                  <a:pt x="1712686" y="205326"/>
                </a:cubicBezTo>
                <a:cubicBezTo>
                  <a:pt x="1735660" y="231582"/>
                  <a:pt x="1775102" y="238714"/>
                  <a:pt x="1799771" y="263383"/>
                </a:cubicBezTo>
                <a:lnTo>
                  <a:pt x="1843314" y="306926"/>
                </a:lnTo>
                <a:cubicBezTo>
                  <a:pt x="1848152" y="340793"/>
                  <a:pt x="1844670" y="376947"/>
                  <a:pt x="1857828" y="408526"/>
                </a:cubicBezTo>
                <a:cubicBezTo>
                  <a:pt x="1869743" y="437122"/>
                  <a:pt x="1898121" y="455718"/>
                  <a:pt x="1915886" y="481097"/>
                </a:cubicBezTo>
                <a:cubicBezTo>
                  <a:pt x="1932064" y="504208"/>
                  <a:pt x="1944914" y="529478"/>
                  <a:pt x="1959428" y="553669"/>
                </a:cubicBezTo>
                <a:cubicBezTo>
                  <a:pt x="1964266" y="573021"/>
                  <a:pt x="1970476" y="592082"/>
                  <a:pt x="1973943" y="611726"/>
                </a:cubicBezTo>
                <a:cubicBezTo>
                  <a:pt x="1993152" y="720579"/>
                  <a:pt x="1962148" y="787709"/>
                  <a:pt x="2046514" y="843954"/>
                </a:cubicBezTo>
                <a:cubicBezTo>
                  <a:pt x="2059244" y="852441"/>
                  <a:pt x="2075543" y="853631"/>
                  <a:pt x="2090057" y="858469"/>
                </a:cubicBezTo>
                <a:cubicBezTo>
                  <a:pt x="2114247" y="877821"/>
                  <a:pt x="2137845" y="897939"/>
                  <a:pt x="2162628" y="916526"/>
                </a:cubicBezTo>
                <a:cubicBezTo>
                  <a:pt x="2176583" y="926992"/>
                  <a:pt x="2193836" y="933219"/>
                  <a:pt x="2206171" y="945554"/>
                </a:cubicBezTo>
                <a:cubicBezTo>
                  <a:pt x="2218506" y="957889"/>
                  <a:pt x="2225524" y="974583"/>
                  <a:pt x="2235200" y="989097"/>
                </a:cubicBezTo>
                <a:cubicBezTo>
                  <a:pt x="2263684" y="1074552"/>
                  <a:pt x="2229315" y="997726"/>
                  <a:pt x="2322286" y="1090697"/>
                </a:cubicBezTo>
                <a:cubicBezTo>
                  <a:pt x="2334621" y="1103032"/>
                  <a:pt x="2338979" y="1121905"/>
                  <a:pt x="2351314" y="1134240"/>
                </a:cubicBezTo>
                <a:cubicBezTo>
                  <a:pt x="2363649" y="1146575"/>
                  <a:pt x="2381456" y="1152102"/>
                  <a:pt x="2394857" y="1163269"/>
                </a:cubicBezTo>
                <a:cubicBezTo>
                  <a:pt x="2410626" y="1176409"/>
                  <a:pt x="2423886" y="1192297"/>
                  <a:pt x="2438400" y="1206811"/>
                </a:cubicBezTo>
                <a:cubicBezTo>
                  <a:pt x="2448076" y="1235840"/>
                  <a:pt x="2456064" y="1265487"/>
                  <a:pt x="2467428" y="1293897"/>
                </a:cubicBezTo>
                <a:cubicBezTo>
                  <a:pt x="2475464" y="1313986"/>
                  <a:pt x="2486781" y="1332602"/>
                  <a:pt x="2496457" y="1351954"/>
                </a:cubicBezTo>
                <a:lnTo>
                  <a:pt x="2510971" y="13809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67508521-1093-4E45-9369-25D0AAD1F0D2}"/>
              </a:ext>
            </a:extLst>
          </p:cNvPr>
          <p:cNvSpPr txBox="1">
            <a:spLocks/>
          </p:cNvSpPr>
          <p:nvPr/>
        </p:nvSpPr>
        <p:spPr>
          <a:xfrm>
            <a:off x="59180" y="1424391"/>
            <a:ext cx="4599712" cy="13914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Até o século 18, a Lei da gravitação universal não podia ser utilizada para calcular a densidade média da Terra.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C3866033-D68C-47AC-96F2-84B51AE47EB9}"/>
              </a:ext>
            </a:extLst>
          </p:cNvPr>
          <p:cNvSpPr txBox="1">
            <a:spLocks/>
          </p:cNvSpPr>
          <p:nvPr/>
        </p:nvSpPr>
        <p:spPr>
          <a:xfrm>
            <a:off x="132524" y="3109142"/>
            <a:ext cx="4599712" cy="11725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No entanto, cientistas tentavam estimar a densidade de diversas formas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03FC6148-D628-4FDF-B958-C75D02C2E9E7}"/>
              </a:ext>
            </a:extLst>
          </p:cNvPr>
          <p:cNvSpPr txBox="1">
            <a:spLocks/>
          </p:cNvSpPr>
          <p:nvPr/>
        </p:nvSpPr>
        <p:spPr>
          <a:xfrm>
            <a:off x="138204" y="4437199"/>
            <a:ext cx="4599712" cy="14265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Pierre </a:t>
            </a:r>
            <a:r>
              <a:rPr lang="pt-BR" sz="2400" dirty="0" err="1"/>
              <a:t>Bouguer</a:t>
            </a:r>
            <a:r>
              <a:rPr lang="pt-BR" sz="2400" dirty="0"/>
              <a:t> tentou, em uma expedição, uma estimativa para a densidade, aproximadamente, 4 vezes maior que a verdadeira. 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094AEC9-F388-4249-BE9B-A4E1EA622A89}"/>
              </a:ext>
            </a:extLst>
          </p:cNvPr>
          <p:cNvSpPr txBox="1">
            <a:spLocks/>
          </p:cNvSpPr>
          <p:nvPr/>
        </p:nvSpPr>
        <p:spPr>
          <a:xfrm>
            <a:off x="5678724" y="228833"/>
            <a:ext cx="456988" cy="43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N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3E7F4E7E-5D28-4CF0-AEB5-6B8EEEA1366C}"/>
              </a:ext>
            </a:extLst>
          </p:cNvPr>
          <p:cNvSpPr txBox="1">
            <a:spLocks/>
          </p:cNvSpPr>
          <p:nvPr/>
        </p:nvSpPr>
        <p:spPr>
          <a:xfrm>
            <a:off x="11172381" y="265819"/>
            <a:ext cx="456988" cy="43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4D9D4834-5B2D-44F1-A57D-A1B79BF97FB3}"/>
              </a:ext>
            </a:extLst>
          </p:cNvPr>
          <p:cNvCxnSpPr>
            <a:cxnSpLocks/>
          </p:cNvCxnSpPr>
          <p:nvPr/>
        </p:nvCxnSpPr>
        <p:spPr>
          <a:xfrm>
            <a:off x="6226630" y="483509"/>
            <a:ext cx="485866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879BEBAD-E532-437F-B7AF-0F165BCA4CC7}"/>
              </a:ext>
            </a:extLst>
          </p:cNvPr>
          <p:cNvSpPr txBox="1">
            <a:spLocks/>
          </p:cNvSpPr>
          <p:nvPr/>
        </p:nvSpPr>
        <p:spPr>
          <a:xfrm>
            <a:off x="7968574" y="180931"/>
            <a:ext cx="1288154" cy="5678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Estrela fixa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2CE7E2-F06C-4E6E-BCFA-427799DCD6C2}"/>
              </a:ext>
            </a:extLst>
          </p:cNvPr>
          <p:cNvCxnSpPr>
            <a:cxnSpLocks/>
          </p:cNvCxnSpPr>
          <p:nvPr/>
        </p:nvCxnSpPr>
        <p:spPr>
          <a:xfrm>
            <a:off x="5907218" y="1973943"/>
            <a:ext cx="2705433" cy="4655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FFDB7F8-2EDD-4A14-A5BF-410EDE41BA80}"/>
              </a:ext>
            </a:extLst>
          </p:cNvPr>
          <p:cNvCxnSpPr>
            <a:cxnSpLocks/>
          </p:cNvCxnSpPr>
          <p:nvPr/>
        </p:nvCxnSpPr>
        <p:spPr>
          <a:xfrm flipH="1">
            <a:off x="8612651" y="1973943"/>
            <a:ext cx="2773811" cy="4655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5B54ED66-A090-448B-99A1-A4D5C3609596}"/>
              </a:ext>
            </a:extLst>
          </p:cNvPr>
          <p:cNvCxnSpPr>
            <a:cxnSpLocks/>
          </p:cNvCxnSpPr>
          <p:nvPr/>
        </p:nvCxnSpPr>
        <p:spPr>
          <a:xfrm>
            <a:off x="5921632" y="1991542"/>
            <a:ext cx="2848835" cy="229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54BF0811-4086-41B6-B8EC-88F792063023}"/>
              </a:ext>
            </a:extLst>
          </p:cNvPr>
          <p:cNvCxnSpPr>
            <a:cxnSpLocks/>
          </p:cNvCxnSpPr>
          <p:nvPr/>
        </p:nvCxnSpPr>
        <p:spPr>
          <a:xfrm flipH="1">
            <a:off x="8770467" y="1936957"/>
            <a:ext cx="2630409" cy="235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ítulo 1">
            <a:extLst>
              <a:ext uri="{FF2B5EF4-FFF2-40B4-BE49-F238E27FC236}">
                <a16:creationId xmlns:a16="http://schemas.microsoft.com/office/drawing/2014/main" id="{5D9472AE-936C-42CC-8BCD-12A8C32D44C5}"/>
              </a:ext>
            </a:extLst>
          </p:cNvPr>
          <p:cNvSpPr txBox="1">
            <a:spLocks/>
          </p:cNvSpPr>
          <p:nvPr/>
        </p:nvSpPr>
        <p:spPr>
          <a:xfrm>
            <a:off x="6740422" y="4192956"/>
            <a:ext cx="456988" cy="43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28B5CD09-8566-4760-9C2B-EDBA92EAA073}"/>
              </a:ext>
            </a:extLst>
          </p:cNvPr>
          <p:cNvSpPr txBox="1">
            <a:spLocks/>
          </p:cNvSpPr>
          <p:nvPr/>
        </p:nvSpPr>
        <p:spPr>
          <a:xfrm>
            <a:off x="10098739" y="4171124"/>
            <a:ext cx="456988" cy="435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</a:t>
            </a:r>
          </a:p>
        </p:txBody>
      </p: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5C02153B-E6FE-4E57-A7EE-AB40F634100D}"/>
              </a:ext>
            </a:extLst>
          </p:cNvPr>
          <p:cNvCxnSpPr/>
          <p:nvPr/>
        </p:nvCxnSpPr>
        <p:spPr>
          <a:xfrm>
            <a:off x="5907218" y="1991542"/>
            <a:ext cx="569782" cy="460110"/>
          </a:xfrm>
          <a:prstGeom prst="line">
            <a:avLst/>
          </a:prstGeom>
          <a:ln w="4127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83E774A-46E2-4518-A37E-C7AF1FE281F5}"/>
              </a:ext>
            </a:extLst>
          </p:cNvPr>
          <p:cNvCxnSpPr>
            <a:cxnSpLocks/>
          </p:cNvCxnSpPr>
          <p:nvPr/>
        </p:nvCxnSpPr>
        <p:spPr>
          <a:xfrm flipH="1">
            <a:off x="10877550" y="1959108"/>
            <a:ext cx="508912" cy="434842"/>
          </a:xfrm>
          <a:prstGeom prst="line">
            <a:avLst/>
          </a:prstGeom>
          <a:ln w="41275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o 52">
            <a:extLst>
              <a:ext uri="{FF2B5EF4-FFF2-40B4-BE49-F238E27FC236}">
                <a16:creationId xmlns:a16="http://schemas.microsoft.com/office/drawing/2014/main" id="{CC3A2E1F-1099-418C-9F54-0F262CA02B87}"/>
              </a:ext>
            </a:extLst>
          </p:cNvPr>
          <p:cNvSpPr/>
          <p:nvPr/>
        </p:nvSpPr>
        <p:spPr>
          <a:xfrm rot="9225937">
            <a:off x="5064822" y="2195674"/>
            <a:ext cx="1837639" cy="891839"/>
          </a:xfrm>
          <a:prstGeom prst="arc">
            <a:avLst>
              <a:gd name="adj1" fmla="val 14077881"/>
              <a:gd name="adj2" fmla="val 18343756"/>
            </a:avLst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D56B77C0-20E0-402E-805A-BC259C67F9D9}"/>
              </a:ext>
            </a:extLst>
          </p:cNvPr>
          <p:cNvSpPr/>
          <p:nvPr/>
        </p:nvSpPr>
        <p:spPr>
          <a:xfrm rot="9225937">
            <a:off x="5079236" y="2031484"/>
            <a:ext cx="1837639" cy="891839"/>
          </a:xfrm>
          <a:prstGeom prst="arc">
            <a:avLst>
              <a:gd name="adj1" fmla="val 12864363"/>
              <a:gd name="adj2" fmla="val 18343756"/>
            </a:avLst>
          </a:prstGeom>
          <a:ln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co 54">
            <a:extLst>
              <a:ext uri="{FF2B5EF4-FFF2-40B4-BE49-F238E27FC236}">
                <a16:creationId xmlns:a16="http://schemas.microsoft.com/office/drawing/2014/main" id="{75CAD5DF-BD5F-4610-A924-E7C22B4FB4CC}"/>
              </a:ext>
            </a:extLst>
          </p:cNvPr>
          <p:cNvSpPr/>
          <p:nvPr/>
        </p:nvSpPr>
        <p:spPr>
          <a:xfrm rot="12116897">
            <a:off x="10342064" y="2226054"/>
            <a:ext cx="1837639" cy="891839"/>
          </a:xfrm>
          <a:prstGeom prst="arc">
            <a:avLst>
              <a:gd name="adj1" fmla="val 14077881"/>
              <a:gd name="adj2" fmla="val 18343756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Arco 55">
            <a:extLst>
              <a:ext uri="{FF2B5EF4-FFF2-40B4-BE49-F238E27FC236}">
                <a16:creationId xmlns:a16="http://schemas.microsoft.com/office/drawing/2014/main" id="{EEBD7826-2CDC-44AC-BF94-C19BD8F26ACA}"/>
              </a:ext>
            </a:extLst>
          </p:cNvPr>
          <p:cNvSpPr/>
          <p:nvPr/>
        </p:nvSpPr>
        <p:spPr>
          <a:xfrm rot="12116897">
            <a:off x="10350702" y="2077058"/>
            <a:ext cx="1837639" cy="891839"/>
          </a:xfrm>
          <a:prstGeom prst="arc">
            <a:avLst>
              <a:gd name="adj1" fmla="val 14077881"/>
              <a:gd name="adj2" fmla="val 19616760"/>
            </a:avLst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Arco 56">
            <a:extLst>
              <a:ext uri="{FF2B5EF4-FFF2-40B4-BE49-F238E27FC236}">
                <a16:creationId xmlns:a16="http://schemas.microsoft.com/office/drawing/2014/main" id="{8CBCF377-1236-47B7-B749-1B107D43238F}"/>
              </a:ext>
            </a:extLst>
          </p:cNvPr>
          <p:cNvSpPr/>
          <p:nvPr/>
        </p:nvSpPr>
        <p:spPr>
          <a:xfrm>
            <a:off x="7707993" y="6079263"/>
            <a:ext cx="1837639" cy="891839"/>
          </a:xfrm>
          <a:prstGeom prst="arc">
            <a:avLst>
              <a:gd name="adj1" fmla="val 14077881"/>
              <a:gd name="adj2" fmla="val 18311493"/>
            </a:avLst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Arco 59">
            <a:extLst>
              <a:ext uri="{FF2B5EF4-FFF2-40B4-BE49-F238E27FC236}">
                <a16:creationId xmlns:a16="http://schemas.microsoft.com/office/drawing/2014/main" id="{D3ADA846-E515-460E-B03D-1126C0BD32E7}"/>
              </a:ext>
            </a:extLst>
          </p:cNvPr>
          <p:cNvSpPr/>
          <p:nvPr/>
        </p:nvSpPr>
        <p:spPr>
          <a:xfrm>
            <a:off x="7846253" y="4005859"/>
            <a:ext cx="1837639" cy="891839"/>
          </a:xfrm>
          <a:prstGeom prst="arc">
            <a:avLst>
              <a:gd name="adj1" fmla="val 14077881"/>
              <a:gd name="adj2" fmla="val 18311493"/>
            </a:avLst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ítulo 1">
            <a:extLst>
              <a:ext uri="{FF2B5EF4-FFF2-40B4-BE49-F238E27FC236}">
                <a16:creationId xmlns:a16="http://schemas.microsoft.com/office/drawing/2014/main" id="{1747B4CA-6C23-4136-80BD-9A0BD1BEF9BE}"/>
              </a:ext>
            </a:extLst>
          </p:cNvPr>
          <p:cNvSpPr txBox="1">
            <a:spLocks/>
          </p:cNvSpPr>
          <p:nvPr/>
        </p:nvSpPr>
        <p:spPr>
          <a:xfrm>
            <a:off x="79755" y="5939422"/>
            <a:ext cx="6237691" cy="7306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Chegaram a conclusão que esse desvio era ocasionado pelas “raízes” destas elevações. 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0C9C6D6F-6077-4B7D-AFDF-982F1958DC8D}"/>
              </a:ext>
            </a:extLst>
          </p:cNvPr>
          <p:cNvSpPr txBox="1">
            <a:spLocks/>
          </p:cNvSpPr>
          <p:nvPr/>
        </p:nvSpPr>
        <p:spPr>
          <a:xfrm>
            <a:off x="9264823" y="5349067"/>
            <a:ext cx="3014860" cy="14265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partir daí, tornou-se claro o conhecimento da </a:t>
            </a:r>
            <a:r>
              <a:rPr lang="pt-BR" sz="2400" dirty="0">
                <a:solidFill>
                  <a:srgbClr val="0070C0"/>
                </a:solidFill>
              </a:rPr>
              <a:t>compensação isostática!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43C57B1F-26AE-4921-9B50-B8EBC92B02F9}"/>
                  </a:ext>
                </a:extLst>
              </p:cNvPr>
              <p:cNvSpPr txBox="1"/>
              <p:nvPr/>
            </p:nvSpPr>
            <p:spPr>
              <a:xfrm>
                <a:off x="5905384" y="2970104"/>
                <a:ext cx="8241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43C57B1F-26AE-4921-9B50-B8EBC92B0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384" y="2970104"/>
                <a:ext cx="824123" cy="461665"/>
              </a:xfrm>
              <a:prstGeom prst="rect">
                <a:avLst/>
              </a:prstGeom>
              <a:blipFill>
                <a:blip r:embed="rId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36789199-904B-425B-AD6C-8C574EBA3132}"/>
                  </a:ext>
                </a:extLst>
              </p:cNvPr>
              <p:cNvSpPr txBox="1"/>
              <p:nvPr/>
            </p:nvSpPr>
            <p:spPr>
              <a:xfrm>
                <a:off x="6376538" y="2611431"/>
                <a:ext cx="8241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36789199-904B-425B-AD6C-8C574EBA3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538" y="2611431"/>
                <a:ext cx="824123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C84FC3-7C8A-4456-B658-7E47E1D498EF}"/>
                  </a:ext>
                </a:extLst>
              </p:cNvPr>
              <p:cNvSpPr txBox="1"/>
              <p:nvPr/>
            </p:nvSpPr>
            <p:spPr>
              <a:xfrm>
                <a:off x="10734569" y="2993253"/>
                <a:ext cx="8241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8DC84FC3-7C8A-4456-B658-7E47E1D4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569" y="2993253"/>
                <a:ext cx="824123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6114A9F2-7AFC-45D7-A528-4E75C0F21B24}"/>
                  </a:ext>
                </a:extLst>
              </p:cNvPr>
              <p:cNvSpPr txBox="1"/>
              <p:nvPr/>
            </p:nvSpPr>
            <p:spPr>
              <a:xfrm>
                <a:off x="10169011" y="2710210"/>
                <a:ext cx="8241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6114A9F2-7AFC-45D7-A528-4E75C0F21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011" y="2710210"/>
                <a:ext cx="824123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094B0CC5-EBED-47AF-8F86-D5DACF72764B}"/>
                  </a:ext>
                </a:extLst>
              </p:cNvPr>
              <p:cNvSpPr txBox="1"/>
              <p:nvPr/>
            </p:nvSpPr>
            <p:spPr>
              <a:xfrm>
                <a:off x="8149764" y="5617598"/>
                <a:ext cx="8241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094B0CC5-EBED-47AF-8F86-D5DACF72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764" y="5617598"/>
                <a:ext cx="82412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FB07700E-0A5D-4B4B-90E5-C4414CC94708}"/>
                  </a:ext>
                </a:extLst>
              </p:cNvPr>
              <p:cNvSpPr txBox="1"/>
              <p:nvPr/>
            </p:nvSpPr>
            <p:spPr>
              <a:xfrm>
                <a:off x="8359914" y="3552432"/>
                <a:ext cx="8241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FB07700E-0A5D-4B4B-90E5-C4414CC94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914" y="3552432"/>
                <a:ext cx="824123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359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C535117A-E4D7-4503-A4C3-871D08492FFB}"/>
              </a:ext>
            </a:extLst>
          </p:cNvPr>
          <p:cNvSpPr/>
          <p:nvPr/>
        </p:nvSpPr>
        <p:spPr>
          <a:xfrm>
            <a:off x="6461760" y="2779166"/>
            <a:ext cx="5273040" cy="10384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D7AFC5-A487-4412-9D99-661F0C856752}"/>
              </a:ext>
            </a:extLst>
          </p:cNvPr>
          <p:cNvSpPr txBox="1">
            <a:spLocks/>
          </p:cNvSpPr>
          <p:nvPr/>
        </p:nvSpPr>
        <p:spPr>
          <a:xfrm>
            <a:off x="-106017" y="0"/>
            <a:ext cx="1592322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Isostasia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0C9C6D6F-6077-4B7D-AFDF-982F1958DC8D}"/>
              </a:ext>
            </a:extLst>
          </p:cNvPr>
          <p:cNvSpPr txBox="1">
            <a:spLocks/>
          </p:cNvSpPr>
          <p:nvPr/>
        </p:nvSpPr>
        <p:spPr>
          <a:xfrm>
            <a:off x="241645" y="1096405"/>
            <a:ext cx="4345901" cy="818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Existem dois principais modelos de </a:t>
            </a:r>
            <a:r>
              <a:rPr lang="pt-BR" sz="2400" dirty="0">
                <a:solidFill>
                  <a:srgbClr val="0070C0"/>
                </a:solidFill>
              </a:rPr>
              <a:t>compensação isostática: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31BF3BC8-6676-44F9-AB6B-8D36ADE687EF}"/>
              </a:ext>
            </a:extLst>
          </p:cNvPr>
          <p:cNvSpPr txBox="1">
            <a:spLocks/>
          </p:cNvSpPr>
          <p:nvPr/>
        </p:nvSpPr>
        <p:spPr>
          <a:xfrm>
            <a:off x="8137856" y="990418"/>
            <a:ext cx="2218526" cy="818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Modelo de Pratt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98C006-6069-4C70-8C35-E12B58E32D20}"/>
              </a:ext>
            </a:extLst>
          </p:cNvPr>
          <p:cNvSpPr/>
          <p:nvPr/>
        </p:nvSpPr>
        <p:spPr>
          <a:xfrm>
            <a:off x="6461760" y="2430203"/>
            <a:ext cx="3520440" cy="81854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F058C44-A8D7-4A39-A65A-7ED1E3182806}"/>
              </a:ext>
            </a:extLst>
          </p:cNvPr>
          <p:cNvSpPr/>
          <p:nvPr/>
        </p:nvSpPr>
        <p:spPr>
          <a:xfrm>
            <a:off x="6964680" y="1808959"/>
            <a:ext cx="2453640" cy="621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FD818C-97A7-4FE3-9BA0-09AA3F315574}"/>
              </a:ext>
            </a:extLst>
          </p:cNvPr>
          <p:cNvSpPr/>
          <p:nvPr/>
        </p:nvSpPr>
        <p:spPr>
          <a:xfrm>
            <a:off x="9982200" y="2627500"/>
            <a:ext cx="1752600" cy="6123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581CAAE3-74B0-4400-B53B-3D6640179C90}"/>
              </a:ext>
            </a:extLst>
          </p:cNvPr>
          <p:cNvSpPr/>
          <p:nvPr/>
        </p:nvSpPr>
        <p:spPr>
          <a:xfrm>
            <a:off x="9997440" y="2430203"/>
            <a:ext cx="1737360" cy="18840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1570C3-D093-4273-A395-FB15F72CEB8F}"/>
                  </a:ext>
                </a:extLst>
              </p:cNvPr>
              <p:cNvSpPr txBox="1"/>
              <p:nvPr/>
            </p:nvSpPr>
            <p:spPr>
              <a:xfrm>
                <a:off x="6343752" y="3272672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1570C3-D093-4273-A395-FB15F72C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52" y="3272672"/>
                <a:ext cx="842010" cy="461665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60981C4-D1C3-4E6B-BA5D-73A0EB79444B}"/>
                  </a:ext>
                </a:extLst>
              </p:cNvPr>
              <p:cNvSpPr txBox="1"/>
              <p:nvPr/>
            </p:nvSpPr>
            <p:spPr>
              <a:xfrm>
                <a:off x="7800975" y="2510623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60981C4-D1C3-4E6B-BA5D-73A0EB79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2510623"/>
                <a:ext cx="842010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CEDD931-C990-47AA-BEFF-340707A68B8B}"/>
                  </a:ext>
                </a:extLst>
              </p:cNvPr>
              <p:cNvSpPr txBox="1"/>
              <p:nvPr/>
            </p:nvSpPr>
            <p:spPr>
              <a:xfrm>
                <a:off x="10734675" y="2287808"/>
                <a:ext cx="8420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CEDD931-C990-47AA-BEFF-340707A6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675" y="2287808"/>
                <a:ext cx="842010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E1C0898-925E-4811-B314-7A6495B3E35C}"/>
              </a:ext>
            </a:extLst>
          </p:cNvPr>
          <p:cNvCxnSpPr>
            <a:cxnSpLocks/>
          </p:cNvCxnSpPr>
          <p:nvPr/>
        </p:nvCxnSpPr>
        <p:spPr>
          <a:xfrm flipV="1">
            <a:off x="6343752" y="2430204"/>
            <a:ext cx="0" cy="81854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F407E3A-DF60-4E7B-9387-C3FC0B13C94B}"/>
              </a:ext>
            </a:extLst>
          </p:cNvPr>
          <p:cNvCxnSpPr>
            <a:cxnSpLocks/>
          </p:cNvCxnSpPr>
          <p:nvPr/>
        </p:nvCxnSpPr>
        <p:spPr>
          <a:xfrm flipV="1">
            <a:off x="9521292" y="1801339"/>
            <a:ext cx="0" cy="62124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E8AF77D-3160-45A8-AC23-9335BBA9B172}"/>
              </a:ext>
            </a:extLst>
          </p:cNvPr>
          <p:cNvCxnSpPr>
            <a:cxnSpLocks/>
          </p:cNvCxnSpPr>
          <p:nvPr/>
        </p:nvCxnSpPr>
        <p:spPr>
          <a:xfrm flipV="1">
            <a:off x="11792052" y="2422583"/>
            <a:ext cx="0" cy="2227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774731D0-6704-4D28-A19E-2EA9FE89185A}"/>
                  </a:ext>
                </a:extLst>
              </p:cNvPr>
              <p:cNvSpPr txBox="1"/>
              <p:nvPr/>
            </p:nvSpPr>
            <p:spPr>
              <a:xfrm>
                <a:off x="11576685" y="2293573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774731D0-6704-4D28-A19E-2EA9FE891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685" y="2293573"/>
                <a:ext cx="8420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AD67971-C766-4D07-A3EA-F99EA66AA4CD}"/>
                  </a:ext>
                </a:extLst>
              </p:cNvPr>
              <p:cNvSpPr txBox="1"/>
              <p:nvPr/>
            </p:nvSpPr>
            <p:spPr>
              <a:xfrm>
                <a:off x="9298305" y="1857244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AD67971-C766-4D07-A3EA-F99EA66A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305" y="1857244"/>
                <a:ext cx="84201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3CCD80-1E86-4CEC-BDDA-C8EF8E3D8CA6}"/>
              </a:ext>
            </a:extLst>
          </p:cNvPr>
          <p:cNvSpPr txBox="1"/>
          <p:nvPr/>
        </p:nvSpPr>
        <p:spPr>
          <a:xfrm>
            <a:off x="5989270" y="2608640"/>
            <a:ext cx="514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D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8D21DE33-D7FB-4D42-BEE7-DF3808F82C4A}"/>
              </a:ext>
            </a:extLst>
          </p:cNvPr>
          <p:cNvSpPr/>
          <p:nvPr/>
        </p:nvSpPr>
        <p:spPr>
          <a:xfrm>
            <a:off x="6461760" y="2414213"/>
            <a:ext cx="512336" cy="8345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14351556-C5DC-46E7-8D6A-1F222FE426F4}"/>
              </a:ext>
            </a:extLst>
          </p:cNvPr>
          <p:cNvSpPr/>
          <p:nvPr/>
        </p:nvSpPr>
        <p:spPr>
          <a:xfrm>
            <a:off x="9416415" y="2430717"/>
            <a:ext cx="565782" cy="8180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AC9369A4-B3AB-4E9F-AD13-A3537352E3F7}"/>
                  </a:ext>
                </a:extLst>
              </p:cNvPr>
              <p:cNvSpPr txBox="1"/>
              <p:nvPr/>
            </p:nvSpPr>
            <p:spPr>
              <a:xfrm>
                <a:off x="6290310" y="2541251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AC9369A4-B3AB-4E9F-AD13-A3537352E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10" y="2541251"/>
                <a:ext cx="842010" cy="461665"/>
              </a:xfrm>
              <a:prstGeom prst="rect">
                <a:avLst/>
              </a:prstGeom>
              <a:blipFill>
                <a:blip r:embed="rId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9BDFCAD-38B0-4C1E-938D-5046F771A6B8}"/>
                  </a:ext>
                </a:extLst>
              </p:cNvPr>
              <p:cNvSpPr txBox="1"/>
              <p:nvPr/>
            </p:nvSpPr>
            <p:spPr>
              <a:xfrm>
                <a:off x="9311640" y="2524825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9BDFCAD-38B0-4C1E-938D-5046F771A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640" y="2524825"/>
                <a:ext cx="842010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1E33BB6E-DA83-4496-90C6-D2DB5CB75892}"/>
                  </a:ext>
                </a:extLst>
              </p:cNvPr>
              <p:cNvSpPr txBox="1"/>
              <p:nvPr/>
            </p:nvSpPr>
            <p:spPr>
              <a:xfrm>
                <a:off x="10650855" y="2709858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1E33BB6E-DA83-4496-90C6-D2DB5CB7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855" y="2709858"/>
                <a:ext cx="842010" cy="461665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BC34E26-C33E-4B4D-8D1F-7FF0B03A03A6}"/>
                  </a:ext>
                </a:extLst>
              </p:cNvPr>
              <p:cNvSpPr txBox="1"/>
              <p:nvPr/>
            </p:nvSpPr>
            <p:spPr>
              <a:xfrm>
                <a:off x="49245" y="2414213"/>
                <a:ext cx="3520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gD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BC34E26-C33E-4B4D-8D1F-7FF0B03A0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" y="2414213"/>
                <a:ext cx="35204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01B2854A-CF95-4E91-8DE8-03DE1F1EFB36}"/>
                  </a:ext>
                </a:extLst>
              </p:cNvPr>
              <p:cNvSpPr txBox="1"/>
              <p:nvPr/>
            </p:nvSpPr>
            <p:spPr>
              <a:xfrm>
                <a:off x="49245" y="3134020"/>
                <a:ext cx="2365797" cy="759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01B2854A-CF95-4E91-8DE8-03DE1F1EF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" y="3134020"/>
                <a:ext cx="2365797" cy="7597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9480409-72D1-40BA-B8E1-B653F968000E}"/>
                  </a:ext>
                </a:extLst>
              </p:cNvPr>
              <p:cNvSpPr txBox="1"/>
              <p:nvPr/>
            </p:nvSpPr>
            <p:spPr>
              <a:xfrm>
                <a:off x="49245" y="4393047"/>
                <a:ext cx="51659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gD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pt-BR" sz="2800" dirty="0"/>
                  <a:t>gd</a:t>
                </a:r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89480409-72D1-40BA-B8E1-B653F9680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5" y="4393047"/>
                <a:ext cx="5165991" cy="523220"/>
              </a:xfrm>
              <a:prstGeom prst="rect">
                <a:avLst/>
              </a:prstGeom>
              <a:blipFill>
                <a:blip r:embed="rId12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F38A695-2DBD-4B98-A773-C3A499812F88}"/>
                  </a:ext>
                </a:extLst>
              </p:cNvPr>
              <p:cNvSpPr txBox="1"/>
              <p:nvPr/>
            </p:nvSpPr>
            <p:spPr>
              <a:xfrm>
                <a:off x="102087" y="5217316"/>
                <a:ext cx="2335318" cy="768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F38A695-2DBD-4B98-A773-C3A49981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7" y="5217316"/>
                <a:ext cx="2335318" cy="7684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48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C535117A-E4D7-4503-A4C3-871D08492FFB}"/>
              </a:ext>
            </a:extLst>
          </p:cNvPr>
          <p:cNvSpPr/>
          <p:nvPr/>
        </p:nvSpPr>
        <p:spPr>
          <a:xfrm>
            <a:off x="5928360" y="2779166"/>
            <a:ext cx="5273040" cy="2467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D7AFC5-A487-4412-9D99-661F0C856752}"/>
              </a:ext>
            </a:extLst>
          </p:cNvPr>
          <p:cNvSpPr txBox="1">
            <a:spLocks/>
          </p:cNvSpPr>
          <p:nvPr/>
        </p:nvSpPr>
        <p:spPr>
          <a:xfrm>
            <a:off x="-106017" y="0"/>
            <a:ext cx="1592322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Isostasia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0C9C6D6F-6077-4B7D-AFDF-982F1958DC8D}"/>
              </a:ext>
            </a:extLst>
          </p:cNvPr>
          <p:cNvSpPr txBox="1">
            <a:spLocks/>
          </p:cNvSpPr>
          <p:nvPr/>
        </p:nvSpPr>
        <p:spPr>
          <a:xfrm>
            <a:off x="241645" y="1096405"/>
            <a:ext cx="4345901" cy="818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Existem dois principais modelos de </a:t>
            </a:r>
            <a:r>
              <a:rPr lang="pt-BR" sz="2400" dirty="0">
                <a:solidFill>
                  <a:srgbClr val="0070C0"/>
                </a:solidFill>
              </a:rPr>
              <a:t>compensação isostática: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31BF3BC8-6676-44F9-AB6B-8D36ADE687EF}"/>
              </a:ext>
            </a:extLst>
          </p:cNvPr>
          <p:cNvSpPr txBox="1">
            <a:spLocks/>
          </p:cNvSpPr>
          <p:nvPr/>
        </p:nvSpPr>
        <p:spPr>
          <a:xfrm>
            <a:off x="7604456" y="990418"/>
            <a:ext cx="2218526" cy="818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Modelo de </a:t>
            </a:r>
            <a:r>
              <a:rPr lang="pt-BR" sz="2400" dirty="0" err="1"/>
              <a:t>Airy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98C006-6069-4C70-8C35-E12B58E32D20}"/>
              </a:ext>
            </a:extLst>
          </p:cNvPr>
          <p:cNvSpPr/>
          <p:nvPr/>
        </p:nvSpPr>
        <p:spPr>
          <a:xfrm>
            <a:off x="5928360" y="2430203"/>
            <a:ext cx="3520440" cy="81854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F058C44-A8D7-4A39-A65A-7ED1E3182806}"/>
              </a:ext>
            </a:extLst>
          </p:cNvPr>
          <p:cNvSpPr/>
          <p:nvPr/>
        </p:nvSpPr>
        <p:spPr>
          <a:xfrm>
            <a:off x="6431280" y="1808959"/>
            <a:ext cx="2453640" cy="621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12F95F7-B53D-417E-A747-1564B786D8E4}"/>
              </a:ext>
            </a:extLst>
          </p:cNvPr>
          <p:cNvSpPr/>
          <p:nvPr/>
        </p:nvSpPr>
        <p:spPr>
          <a:xfrm>
            <a:off x="6431280" y="3248744"/>
            <a:ext cx="2453640" cy="146041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FD818C-97A7-4FE3-9BA0-09AA3F315574}"/>
              </a:ext>
            </a:extLst>
          </p:cNvPr>
          <p:cNvSpPr/>
          <p:nvPr/>
        </p:nvSpPr>
        <p:spPr>
          <a:xfrm>
            <a:off x="9448800" y="2627500"/>
            <a:ext cx="1752600" cy="1516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581CAAE3-74B0-4400-B53B-3D6640179C90}"/>
              </a:ext>
            </a:extLst>
          </p:cNvPr>
          <p:cNvSpPr/>
          <p:nvPr/>
        </p:nvSpPr>
        <p:spPr>
          <a:xfrm>
            <a:off x="9464040" y="2430203"/>
            <a:ext cx="1737360" cy="18840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Água com montanhas ao fundo&#10;&#10;Descrição gerada automaticamente com confiança média">
            <a:extLst>
              <a:ext uri="{FF2B5EF4-FFF2-40B4-BE49-F238E27FC236}">
                <a16:creationId xmlns:a16="http://schemas.microsoft.com/office/drawing/2014/main" id="{30494BFD-FE67-4893-80C5-E552B139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222" y="1873697"/>
            <a:ext cx="3049191" cy="46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8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C535117A-E4D7-4503-A4C3-871D08492FFB}"/>
              </a:ext>
            </a:extLst>
          </p:cNvPr>
          <p:cNvSpPr/>
          <p:nvPr/>
        </p:nvSpPr>
        <p:spPr>
          <a:xfrm>
            <a:off x="6461760" y="2779166"/>
            <a:ext cx="5273040" cy="246717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D7AFC5-A487-4412-9D99-661F0C856752}"/>
              </a:ext>
            </a:extLst>
          </p:cNvPr>
          <p:cNvSpPr txBox="1">
            <a:spLocks/>
          </p:cNvSpPr>
          <p:nvPr/>
        </p:nvSpPr>
        <p:spPr>
          <a:xfrm>
            <a:off x="-106017" y="0"/>
            <a:ext cx="1592322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Isostasia</a:t>
            </a:r>
          </a:p>
        </p:txBody>
      </p:sp>
      <p:sp>
        <p:nvSpPr>
          <p:cNvPr id="63" name="Título 1">
            <a:extLst>
              <a:ext uri="{FF2B5EF4-FFF2-40B4-BE49-F238E27FC236}">
                <a16:creationId xmlns:a16="http://schemas.microsoft.com/office/drawing/2014/main" id="{0C9C6D6F-6077-4B7D-AFDF-982F1958DC8D}"/>
              </a:ext>
            </a:extLst>
          </p:cNvPr>
          <p:cNvSpPr txBox="1">
            <a:spLocks/>
          </p:cNvSpPr>
          <p:nvPr/>
        </p:nvSpPr>
        <p:spPr>
          <a:xfrm>
            <a:off x="241645" y="1096405"/>
            <a:ext cx="4345901" cy="818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Existem dois principais modelos de </a:t>
            </a:r>
            <a:r>
              <a:rPr lang="pt-BR" sz="2400" dirty="0">
                <a:solidFill>
                  <a:srgbClr val="0070C0"/>
                </a:solidFill>
              </a:rPr>
              <a:t>compensação isostática: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31BF3BC8-6676-44F9-AB6B-8D36ADE687EF}"/>
              </a:ext>
            </a:extLst>
          </p:cNvPr>
          <p:cNvSpPr txBox="1">
            <a:spLocks/>
          </p:cNvSpPr>
          <p:nvPr/>
        </p:nvSpPr>
        <p:spPr>
          <a:xfrm>
            <a:off x="8137856" y="990418"/>
            <a:ext cx="2218526" cy="818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Modelo de </a:t>
            </a:r>
            <a:r>
              <a:rPr lang="pt-BR" sz="2400" dirty="0" err="1"/>
              <a:t>Airy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198C006-6069-4C70-8C35-E12B58E32D20}"/>
              </a:ext>
            </a:extLst>
          </p:cNvPr>
          <p:cNvSpPr/>
          <p:nvPr/>
        </p:nvSpPr>
        <p:spPr>
          <a:xfrm>
            <a:off x="6461760" y="2430203"/>
            <a:ext cx="3520440" cy="81854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F058C44-A8D7-4A39-A65A-7ED1E3182806}"/>
              </a:ext>
            </a:extLst>
          </p:cNvPr>
          <p:cNvSpPr/>
          <p:nvPr/>
        </p:nvSpPr>
        <p:spPr>
          <a:xfrm>
            <a:off x="6964680" y="1808959"/>
            <a:ext cx="2453640" cy="62124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12F95F7-B53D-417E-A747-1564B786D8E4}"/>
              </a:ext>
            </a:extLst>
          </p:cNvPr>
          <p:cNvSpPr/>
          <p:nvPr/>
        </p:nvSpPr>
        <p:spPr>
          <a:xfrm>
            <a:off x="6964680" y="3248744"/>
            <a:ext cx="2453640" cy="146041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3FD818C-97A7-4FE3-9BA0-09AA3F315574}"/>
              </a:ext>
            </a:extLst>
          </p:cNvPr>
          <p:cNvSpPr/>
          <p:nvPr/>
        </p:nvSpPr>
        <p:spPr>
          <a:xfrm>
            <a:off x="9982200" y="2627500"/>
            <a:ext cx="1752600" cy="15166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581CAAE3-74B0-4400-B53B-3D6640179C90}"/>
              </a:ext>
            </a:extLst>
          </p:cNvPr>
          <p:cNvSpPr/>
          <p:nvPr/>
        </p:nvSpPr>
        <p:spPr>
          <a:xfrm>
            <a:off x="9997440" y="2430203"/>
            <a:ext cx="1737360" cy="18840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1570C3-D093-4273-A395-FB15F72CEB8F}"/>
                  </a:ext>
                </a:extLst>
              </p:cNvPr>
              <p:cNvSpPr txBox="1"/>
              <p:nvPr/>
            </p:nvSpPr>
            <p:spPr>
              <a:xfrm>
                <a:off x="6307455" y="4709160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91570C3-D093-4273-A395-FB15F72C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55" y="4709160"/>
                <a:ext cx="842010" cy="461665"/>
              </a:xfrm>
              <a:prstGeom prst="rect">
                <a:avLst/>
              </a:prstGeom>
              <a:blipFill>
                <a:blip r:embed="rId2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60981C4-D1C3-4E6B-BA5D-73A0EB79444B}"/>
                  </a:ext>
                </a:extLst>
              </p:cNvPr>
              <p:cNvSpPr txBox="1"/>
              <p:nvPr/>
            </p:nvSpPr>
            <p:spPr>
              <a:xfrm>
                <a:off x="7800975" y="2510623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60981C4-D1C3-4E6B-BA5D-73A0EB794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2510623"/>
                <a:ext cx="842010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CEDD931-C990-47AA-BEFF-340707A68B8B}"/>
                  </a:ext>
                </a:extLst>
              </p:cNvPr>
              <p:cNvSpPr txBox="1"/>
              <p:nvPr/>
            </p:nvSpPr>
            <p:spPr>
              <a:xfrm>
                <a:off x="10734675" y="2287808"/>
                <a:ext cx="84201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CEDD931-C990-47AA-BEFF-340707A6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675" y="2287808"/>
                <a:ext cx="842010" cy="400110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E1C0898-925E-4811-B314-7A6495B3E35C}"/>
              </a:ext>
            </a:extLst>
          </p:cNvPr>
          <p:cNvCxnSpPr>
            <a:cxnSpLocks/>
          </p:cNvCxnSpPr>
          <p:nvPr/>
        </p:nvCxnSpPr>
        <p:spPr>
          <a:xfrm flipV="1">
            <a:off x="6343752" y="2430204"/>
            <a:ext cx="0" cy="81854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A970309-D9ED-4C11-8840-DE12ACAF374F}"/>
              </a:ext>
            </a:extLst>
          </p:cNvPr>
          <p:cNvCxnSpPr>
            <a:cxnSpLocks/>
          </p:cNvCxnSpPr>
          <p:nvPr/>
        </p:nvCxnSpPr>
        <p:spPr>
          <a:xfrm flipV="1">
            <a:off x="9521292" y="3248744"/>
            <a:ext cx="0" cy="1460416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FF407E3A-DF60-4E7B-9387-C3FC0B13C94B}"/>
              </a:ext>
            </a:extLst>
          </p:cNvPr>
          <p:cNvCxnSpPr>
            <a:cxnSpLocks/>
          </p:cNvCxnSpPr>
          <p:nvPr/>
        </p:nvCxnSpPr>
        <p:spPr>
          <a:xfrm flipV="1">
            <a:off x="9521292" y="1801339"/>
            <a:ext cx="0" cy="621244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9E8AF77D-3160-45A8-AC23-9335BBA9B172}"/>
              </a:ext>
            </a:extLst>
          </p:cNvPr>
          <p:cNvCxnSpPr>
            <a:cxnSpLocks/>
          </p:cNvCxnSpPr>
          <p:nvPr/>
        </p:nvCxnSpPr>
        <p:spPr>
          <a:xfrm flipV="1">
            <a:off x="11792052" y="2422583"/>
            <a:ext cx="0" cy="2227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622601A-33A8-4670-8CCF-3F8A237DAB41}"/>
              </a:ext>
            </a:extLst>
          </p:cNvPr>
          <p:cNvCxnSpPr>
            <a:cxnSpLocks/>
          </p:cNvCxnSpPr>
          <p:nvPr/>
        </p:nvCxnSpPr>
        <p:spPr>
          <a:xfrm flipV="1">
            <a:off x="10108032" y="2779166"/>
            <a:ext cx="0" cy="46957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A03F3EC-48B7-4210-8800-7AB2198D9984}"/>
              </a:ext>
            </a:extLst>
          </p:cNvPr>
          <p:cNvCxnSpPr>
            <a:cxnSpLocks/>
          </p:cNvCxnSpPr>
          <p:nvPr/>
        </p:nvCxnSpPr>
        <p:spPr>
          <a:xfrm flipH="1">
            <a:off x="6461760" y="3248744"/>
            <a:ext cx="527304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44C4B1BB-D5CE-43CF-AEA3-C5909938CB42}"/>
              </a:ext>
            </a:extLst>
          </p:cNvPr>
          <p:cNvCxnSpPr>
            <a:cxnSpLocks/>
          </p:cNvCxnSpPr>
          <p:nvPr/>
        </p:nvCxnSpPr>
        <p:spPr>
          <a:xfrm flipH="1">
            <a:off x="6461760" y="2430203"/>
            <a:ext cx="527304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774731D0-6704-4D28-A19E-2EA9FE89185A}"/>
                  </a:ext>
                </a:extLst>
              </p:cNvPr>
              <p:cNvSpPr txBox="1"/>
              <p:nvPr/>
            </p:nvSpPr>
            <p:spPr>
              <a:xfrm>
                <a:off x="11576685" y="2293573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774731D0-6704-4D28-A19E-2EA9FE891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685" y="2293573"/>
                <a:ext cx="84201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E9C44EF-3249-45CC-AB3D-56F0D2581F62}"/>
                  </a:ext>
                </a:extLst>
              </p:cNvPr>
              <p:cNvSpPr txBox="1"/>
              <p:nvPr/>
            </p:nvSpPr>
            <p:spPr>
              <a:xfrm>
                <a:off x="9907906" y="2770276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E9C44EF-3249-45CC-AB3D-56F0D258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906" y="2770276"/>
                <a:ext cx="842010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2B259F1-3BF5-4EA7-9393-D2AF10087FFB}"/>
                  </a:ext>
                </a:extLst>
              </p:cNvPr>
              <p:cNvSpPr txBox="1"/>
              <p:nvPr/>
            </p:nvSpPr>
            <p:spPr>
              <a:xfrm>
                <a:off x="9416415" y="3701519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52B259F1-3BF5-4EA7-9393-D2AF1008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415" y="3701519"/>
                <a:ext cx="842010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AD67971-C766-4D07-A3EA-F99EA66AA4CD}"/>
                  </a:ext>
                </a:extLst>
              </p:cNvPr>
              <p:cNvSpPr txBox="1"/>
              <p:nvPr/>
            </p:nvSpPr>
            <p:spPr>
              <a:xfrm>
                <a:off x="9298305" y="1857244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AD67971-C766-4D07-A3EA-F99EA66A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305" y="1857244"/>
                <a:ext cx="84201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8D3CCD80-1E86-4CEC-BDDA-C8EF8E3D8CA6}"/>
                  </a:ext>
                </a:extLst>
              </p:cNvPr>
              <p:cNvSpPr txBox="1"/>
              <p:nvPr/>
            </p:nvSpPr>
            <p:spPr>
              <a:xfrm>
                <a:off x="5720611" y="2606271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8D3CCD80-1E86-4CEC-BDDA-C8EF8E3D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611" y="2606271"/>
                <a:ext cx="84201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4C7505C8-401B-4CCD-AEC5-F9D2AC3706D0}"/>
              </a:ext>
            </a:extLst>
          </p:cNvPr>
          <p:cNvSpPr/>
          <p:nvPr/>
        </p:nvSpPr>
        <p:spPr>
          <a:xfrm>
            <a:off x="8839310" y="1817699"/>
            <a:ext cx="240022" cy="2891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352BD2C-296B-44B8-8DD9-9E73CDBB7DD4}"/>
              </a:ext>
            </a:extLst>
          </p:cNvPr>
          <p:cNvSpPr txBox="1"/>
          <p:nvPr/>
        </p:nvSpPr>
        <p:spPr>
          <a:xfrm>
            <a:off x="8808825" y="1399688"/>
            <a:ext cx="541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584E0006-772C-44D4-A82F-342DC9ACB3FA}"/>
                  </a:ext>
                </a:extLst>
              </p:cNvPr>
              <p:cNvSpPr txBox="1"/>
              <p:nvPr/>
            </p:nvSpPr>
            <p:spPr>
              <a:xfrm>
                <a:off x="10130" y="2501080"/>
                <a:ext cx="2952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584E0006-772C-44D4-A82F-342DC9ACB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" y="2501080"/>
                <a:ext cx="2952350" cy="461665"/>
              </a:xfrm>
              <a:prstGeom prst="rect">
                <a:avLst/>
              </a:prstGeom>
              <a:blipFill>
                <a:blip r:embed="rId10"/>
                <a:stretch>
                  <a:fillRect l="-207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tângulo 40">
            <a:extLst>
              <a:ext uri="{FF2B5EF4-FFF2-40B4-BE49-F238E27FC236}">
                <a16:creationId xmlns:a16="http://schemas.microsoft.com/office/drawing/2014/main" id="{4A33F2DE-D329-46CF-8422-ADF99C5280BC}"/>
              </a:ext>
            </a:extLst>
          </p:cNvPr>
          <p:cNvSpPr/>
          <p:nvPr/>
        </p:nvSpPr>
        <p:spPr>
          <a:xfrm>
            <a:off x="10576560" y="2430203"/>
            <a:ext cx="240022" cy="22789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168AFDD-D171-4303-9280-6528B7DDCFC5}"/>
                  </a:ext>
                </a:extLst>
              </p:cNvPr>
              <p:cNvSpPr txBox="1"/>
              <p:nvPr/>
            </p:nvSpPr>
            <p:spPr>
              <a:xfrm>
                <a:off x="-1005" y="3032597"/>
                <a:ext cx="62656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pt-B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sub>
                    </m:sSub>
                    <m:r>
                      <m:rPr>
                        <m:sty m:val="p"/>
                      </m:rPr>
                      <a:rPr lang="pt-BR" sz="24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gd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pt-BR" sz="2400" i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pt-BR" sz="2400" i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pt-BR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pt-B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pt-BR" sz="2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a:rPr lang="pt-BR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168AFDD-D171-4303-9280-6528B7DDC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5" y="3032597"/>
                <a:ext cx="6265699" cy="461665"/>
              </a:xfrm>
              <a:prstGeom prst="rect">
                <a:avLst/>
              </a:prstGeom>
              <a:blipFill>
                <a:blip r:embed="rId11"/>
                <a:stretch>
                  <a:fillRect l="-292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5243EB2-B342-4319-A502-5647E9FA9452}"/>
                  </a:ext>
                </a:extLst>
              </p:cNvPr>
              <p:cNvSpPr txBox="1"/>
              <p:nvPr/>
            </p:nvSpPr>
            <p:spPr>
              <a:xfrm>
                <a:off x="10348172" y="1939551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25243EB2-B342-4319-A502-5647E9FA9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172" y="1939551"/>
                <a:ext cx="84201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tângulo 45">
            <a:extLst>
              <a:ext uri="{FF2B5EF4-FFF2-40B4-BE49-F238E27FC236}">
                <a16:creationId xmlns:a16="http://schemas.microsoft.com/office/drawing/2014/main" id="{40B79CE7-953E-4620-9DDE-DF01F0022A56}"/>
              </a:ext>
            </a:extLst>
          </p:cNvPr>
          <p:cNvSpPr/>
          <p:nvPr/>
        </p:nvSpPr>
        <p:spPr>
          <a:xfrm>
            <a:off x="6583576" y="2417132"/>
            <a:ext cx="222989" cy="2292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5581AA7-7AF4-4AB1-BEA5-6C7FD45428AA}"/>
                  </a:ext>
                </a:extLst>
              </p:cNvPr>
              <p:cNvSpPr txBox="1"/>
              <p:nvPr/>
            </p:nvSpPr>
            <p:spPr>
              <a:xfrm>
                <a:off x="6294121" y="1943503"/>
                <a:ext cx="8420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5581AA7-7AF4-4AB1-BEA5-6C7FD454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121" y="1943503"/>
                <a:ext cx="84201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2FA56DF-EA46-4EA2-B5E0-C66DD0D29D8B}"/>
                  </a:ext>
                </a:extLst>
              </p:cNvPr>
              <p:cNvSpPr txBox="1"/>
              <p:nvPr/>
            </p:nvSpPr>
            <p:spPr>
              <a:xfrm>
                <a:off x="0" y="1888748"/>
                <a:ext cx="27796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pt-BR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12FA56DF-EA46-4EA2-B5E0-C66DD0D29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88748"/>
                <a:ext cx="2779678" cy="461665"/>
              </a:xfrm>
              <a:prstGeom prst="rect">
                <a:avLst/>
              </a:prstGeom>
              <a:blipFill>
                <a:blip r:embed="rId1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0BD13258-AD1D-4723-82FA-719EB79D2A01}"/>
                  </a:ext>
                </a:extLst>
              </p:cNvPr>
              <p:cNvSpPr txBox="1"/>
              <p:nvPr/>
            </p:nvSpPr>
            <p:spPr>
              <a:xfrm>
                <a:off x="294774" y="4032331"/>
                <a:ext cx="16127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0BD13258-AD1D-4723-82FA-719EB79D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74" y="4032331"/>
                <a:ext cx="1612778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4BACEF8B-C699-4A99-9FBB-24B8187C8765}"/>
                  </a:ext>
                </a:extLst>
              </p:cNvPr>
              <p:cNvSpPr txBox="1"/>
              <p:nvPr/>
            </p:nvSpPr>
            <p:spPr>
              <a:xfrm>
                <a:off x="4079784" y="4032331"/>
                <a:ext cx="16127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320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4BACEF8B-C699-4A99-9FBB-24B8187C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84" y="4032331"/>
                <a:ext cx="1612778" cy="58477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20F0DAE-40F8-418E-8241-2294F794C34E}"/>
                  </a:ext>
                </a:extLst>
              </p:cNvPr>
              <p:cNvSpPr txBox="1"/>
              <p:nvPr/>
            </p:nvSpPr>
            <p:spPr>
              <a:xfrm>
                <a:off x="24868" y="4792656"/>
                <a:ext cx="2802145" cy="907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20F0DAE-40F8-418E-8241-2294F794C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8" y="4792656"/>
                <a:ext cx="2802145" cy="9073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BFA37E3D-3AE6-412B-835F-491074A09987}"/>
                  </a:ext>
                </a:extLst>
              </p:cNvPr>
              <p:cNvSpPr txBox="1"/>
              <p:nvPr/>
            </p:nvSpPr>
            <p:spPr>
              <a:xfrm>
                <a:off x="3446306" y="4709156"/>
                <a:ext cx="2802145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BFA37E3D-3AE6-412B-835F-491074A09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306" y="4709156"/>
                <a:ext cx="2802145" cy="98943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16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Alguns exemplos</a:t>
            </a:r>
          </a:p>
        </p:txBody>
      </p:sp>
    </p:spTree>
    <p:extLst>
      <p:ext uri="{BB962C8B-B14F-4D97-AF65-F5344CB8AC3E}">
        <p14:creationId xmlns:p14="http://schemas.microsoft.com/office/powerpoint/2010/main" val="1607434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475C20-3E19-42B4-93C7-C1AFCA5CD122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B061120A-7D74-4696-B7DF-151792C9BC7A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ítulo 1">
            <a:extLst>
              <a:ext uri="{FF2B5EF4-FFF2-40B4-BE49-F238E27FC236}">
                <a16:creationId xmlns:a16="http://schemas.microsoft.com/office/drawing/2014/main" id="{0A4C09D7-C563-4745-A1CB-B5F3055FB402}"/>
              </a:ext>
            </a:extLst>
          </p:cNvPr>
          <p:cNvSpPr txBox="1">
            <a:spLocks/>
          </p:cNvSpPr>
          <p:nvPr/>
        </p:nvSpPr>
        <p:spPr>
          <a:xfrm>
            <a:off x="4968735" y="6347"/>
            <a:ext cx="3030085" cy="986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Caso a gravidade e a gravidade normal sejam calculadas no mesmo ponto P!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39242437-B2C0-4534-8E2F-DED83CAE5C57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4091052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1. Costa brasileira</a:t>
            </a:r>
          </a:p>
        </p:txBody>
      </p:sp>
    </p:spTree>
    <p:extLst>
      <p:ext uri="{BB962C8B-B14F-4D97-AF65-F5344CB8AC3E}">
        <p14:creationId xmlns:p14="http://schemas.microsoft.com/office/powerpoint/2010/main" val="54081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Costa brasileira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81216132-829B-4D19-9614-3F82DCCFC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01" y="1863801"/>
            <a:ext cx="929999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0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Costa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brasileira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DEB61ACE-FC1E-4E38-A277-4F615D1EB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46222" r="6500" b="17556"/>
          <a:stretch/>
        </p:blipFill>
        <p:spPr>
          <a:xfrm>
            <a:off x="29263" y="1463039"/>
            <a:ext cx="12133474" cy="39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1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Costa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brasileira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2C10C5A7-84B0-45E8-A7D5-A04E5ED2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5" t="24445" r="8476" b="15333"/>
          <a:stretch/>
        </p:blipFill>
        <p:spPr>
          <a:xfrm>
            <a:off x="367518" y="991922"/>
            <a:ext cx="11456964" cy="48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Costa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brasileira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5C63F2F4-B17C-4117-8686-D142989B9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r="8125"/>
          <a:stretch/>
        </p:blipFill>
        <p:spPr>
          <a:xfrm>
            <a:off x="53949" y="1087120"/>
            <a:ext cx="12084101" cy="4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5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Costa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brasileira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3FCEA253-96A7-4A17-9DA2-42C75F283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5" t="7410" r="15778" b="17556"/>
          <a:stretch/>
        </p:blipFill>
        <p:spPr>
          <a:xfrm>
            <a:off x="3535680" y="258999"/>
            <a:ext cx="5784893" cy="6599001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2A57DEE-4757-48E7-BFEC-1C7454D8A11A}"/>
              </a:ext>
            </a:extLst>
          </p:cNvPr>
          <p:cNvCxnSpPr>
            <a:cxnSpLocks/>
          </p:cNvCxnSpPr>
          <p:nvPr/>
        </p:nvCxnSpPr>
        <p:spPr>
          <a:xfrm flipH="1">
            <a:off x="7350670" y="1422367"/>
            <a:ext cx="1295400" cy="604359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3AAE84-3D93-4B95-9E43-83BB44721AD3}"/>
              </a:ext>
            </a:extLst>
          </p:cNvPr>
          <p:cNvCxnSpPr>
            <a:cxnSpLocks/>
          </p:cNvCxnSpPr>
          <p:nvPr/>
        </p:nvCxnSpPr>
        <p:spPr>
          <a:xfrm flipH="1">
            <a:off x="7837531" y="1422367"/>
            <a:ext cx="808539" cy="604359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81C5ACB9-4381-4D82-9B77-8A80C38565C4}"/>
              </a:ext>
            </a:extLst>
          </p:cNvPr>
          <p:cNvSpPr txBox="1">
            <a:spLocks/>
          </p:cNvSpPr>
          <p:nvPr/>
        </p:nvSpPr>
        <p:spPr>
          <a:xfrm>
            <a:off x="7350670" y="958446"/>
            <a:ext cx="359823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Cadeia</a:t>
            </a:r>
            <a:r>
              <a:rPr lang="en-US" sz="2400" b="1" dirty="0"/>
              <a:t> Vitória-Trindade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C6F3C05-B2C1-417F-ADE0-66FA1481D605}"/>
              </a:ext>
            </a:extLst>
          </p:cNvPr>
          <p:cNvCxnSpPr>
            <a:cxnSpLocks/>
          </p:cNvCxnSpPr>
          <p:nvPr/>
        </p:nvCxnSpPr>
        <p:spPr>
          <a:xfrm flipH="1">
            <a:off x="6946400" y="797816"/>
            <a:ext cx="1295400" cy="604359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3BC4218F-B5BF-4BF9-97BF-1F94862BF89B}"/>
              </a:ext>
            </a:extLst>
          </p:cNvPr>
          <p:cNvSpPr txBox="1">
            <a:spLocks/>
          </p:cNvSpPr>
          <p:nvPr/>
        </p:nvSpPr>
        <p:spPr>
          <a:xfrm>
            <a:off x="7941728" y="369970"/>
            <a:ext cx="1678918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/>
              <a:t>Abrolhos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303B33A-3F0D-4155-8794-00F322439D10}"/>
              </a:ext>
            </a:extLst>
          </p:cNvPr>
          <p:cNvSpPr/>
          <p:nvPr/>
        </p:nvSpPr>
        <p:spPr>
          <a:xfrm rot="19896337">
            <a:off x="4412974" y="3082321"/>
            <a:ext cx="1709530" cy="952355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B80757-13AB-4334-B82F-65C1AC76DAF5}"/>
              </a:ext>
            </a:extLst>
          </p:cNvPr>
          <p:cNvSpPr txBox="1">
            <a:spLocks/>
          </p:cNvSpPr>
          <p:nvPr/>
        </p:nvSpPr>
        <p:spPr>
          <a:xfrm>
            <a:off x="2331720" y="3429000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Bacia</a:t>
            </a:r>
            <a:r>
              <a:rPr lang="en-US" sz="2400" b="1" dirty="0"/>
              <a:t> de Santos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9155DA4-8194-49D6-86C6-B9CEDCA9055F}"/>
              </a:ext>
            </a:extLst>
          </p:cNvPr>
          <p:cNvSpPr/>
          <p:nvPr/>
        </p:nvSpPr>
        <p:spPr>
          <a:xfrm rot="18632577">
            <a:off x="5649307" y="1958768"/>
            <a:ext cx="1709530" cy="1152239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270B625-8007-4FBE-9A95-44258206F955}"/>
              </a:ext>
            </a:extLst>
          </p:cNvPr>
          <p:cNvSpPr txBox="1">
            <a:spLocks/>
          </p:cNvSpPr>
          <p:nvPr/>
        </p:nvSpPr>
        <p:spPr>
          <a:xfrm>
            <a:off x="3535680" y="2026726"/>
            <a:ext cx="244935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Bacia</a:t>
            </a:r>
            <a:r>
              <a:rPr lang="en-US" sz="2400" b="1" dirty="0"/>
              <a:t> de Campos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2586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2. Cordilheira dos Andes</a:t>
            </a:r>
          </a:p>
        </p:txBody>
      </p:sp>
    </p:spTree>
    <p:extLst>
      <p:ext uri="{BB962C8B-B14F-4D97-AF65-F5344CB8AC3E}">
        <p14:creationId xmlns:p14="http://schemas.microsoft.com/office/powerpoint/2010/main" val="710806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Cordilheira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dos Andes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B701619B-982C-49EF-8A28-84BEEB07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56" y="1863801"/>
            <a:ext cx="807408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9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8036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Cordilheira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dos Andes</a:t>
            </a:r>
          </a:p>
        </p:txBody>
      </p:sp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2ED4C377-7FFB-4E13-AC3F-6597B9543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56666" r="8182" b="19091"/>
          <a:stretch/>
        </p:blipFill>
        <p:spPr>
          <a:xfrm>
            <a:off x="3205" y="1986160"/>
            <a:ext cx="12188795" cy="299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1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8036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Cordilheira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dos Andes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935DCB6D-308E-4637-8542-59D28AF9B9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8" t="36060" r="8950" b="15758"/>
          <a:stretch/>
        </p:blipFill>
        <p:spPr>
          <a:xfrm>
            <a:off x="95131" y="1381493"/>
            <a:ext cx="12001737" cy="40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5344" y="1330993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44" y="1330993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3245" y="310713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4443281" y="3122043"/>
                <a:ext cx="3473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281" y="3122043"/>
                <a:ext cx="347369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223245" y="2468869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8541C2D-6A19-4BB0-900F-1832DDD810F9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4C309B4-63D5-41E6-ACAD-F9BB2EBF8D81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C115376C-4B85-4090-B297-44B3F596D1D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CAD8CBCB-B69E-4A60-B7C2-37F2CF2AE6A6}"/>
              </a:ext>
            </a:extLst>
          </p:cNvPr>
          <p:cNvSpPr txBox="1">
            <a:spLocks/>
          </p:cNvSpPr>
          <p:nvPr/>
        </p:nvSpPr>
        <p:spPr>
          <a:xfrm>
            <a:off x="3896413" y="5398713"/>
            <a:ext cx="4567434" cy="11162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Como a gente consegue ter o controle da posição do ponto P? </a:t>
            </a:r>
          </a:p>
        </p:txBody>
      </p:sp>
    </p:spTree>
    <p:extLst>
      <p:ext uri="{BB962C8B-B14F-4D97-AF65-F5344CB8AC3E}">
        <p14:creationId xmlns:p14="http://schemas.microsoft.com/office/powerpoint/2010/main" val="6467938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8036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Cordilheira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dos Andes</a:t>
            </a:r>
          </a:p>
        </p:txBody>
      </p:sp>
      <p:pic>
        <p:nvPicPr>
          <p:cNvPr id="4" name="Imagem 3" descr="Interface gráfica do usuário, Gráfico, Aplicativo&#10;&#10;Descrição gerada automaticamente">
            <a:extLst>
              <a:ext uri="{FF2B5EF4-FFF2-40B4-BE49-F238E27FC236}">
                <a16:creationId xmlns:a16="http://schemas.microsoft.com/office/drawing/2014/main" id="{1A17D1AB-3D49-42AF-A10A-0D21AA2E5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r="8124"/>
          <a:stretch/>
        </p:blipFill>
        <p:spPr>
          <a:xfrm>
            <a:off x="75681" y="1366520"/>
            <a:ext cx="12092422" cy="472948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D05CEA5F-B78A-4CED-9AFF-23618D00C4FE}"/>
              </a:ext>
            </a:extLst>
          </p:cNvPr>
          <p:cNvSpPr/>
          <p:nvPr/>
        </p:nvSpPr>
        <p:spPr>
          <a:xfrm>
            <a:off x="4739640" y="2645602"/>
            <a:ext cx="914400" cy="952355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D3C8EE3-AAE9-4F10-9265-FA7B73B7B93C}"/>
              </a:ext>
            </a:extLst>
          </p:cNvPr>
          <p:cNvSpPr txBox="1">
            <a:spLocks/>
          </p:cNvSpPr>
          <p:nvPr/>
        </p:nvSpPr>
        <p:spPr>
          <a:xfrm>
            <a:off x="3026799" y="3388277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vale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975BD9-2AF5-4FB8-8E1F-EE76DE650EF9}"/>
              </a:ext>
            </a:extLst>
          </p:cNvPr>
          <p:cNvSpPr/>
          <p:nvPr/>
        </p:nvSpPr>
        <p:spPr>
          <a:xfrm>
            <a:off x="5379720" y="2137441"/>
            <a:ext cx="1203960" cy="952355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3567F63-0B5A-41F2-8150-97855A9160D5}"/>
              </a:ext>
            </a:extLst>
          </p:cNvPr>
          <p:cNvSpPr txBox="1">
            <a:spLocks/>
          </p:cNvSpPr>
          <p:nvPr/>
        </p:nvSpPr>
        <p:spPr>
          <a:xfrm>
            <a:off x="3322320" y="2105457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Efeito</a:t>
            </a:r>
            <a:r>
              <a:rPr lang="en-US" sz="2400" b="1" dirty="0"/>
              <a:t> da </a:t>
            </a:r>
            <a:r>
              <a:rPr lang="en-US" sz="2400" b="1" dirty="0" err="1"/>
              <a:t>placa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8D2AE96-93A3-41CC-A2C4-27AB66D4D4B2}"/>
              </a:ext>
            </a:extLst>
          </p:cNvPr>
          <p:cNvSpPr/>
          <p:nvPr/>
        </p:nvSpPr>
        <p:spPr>
          <a:xfrm>
            <a:off x="6766560" y="2011597"/>
            <a:ext cx="2651760" cy="952355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0A27D37-E3C1-4D12-A5D7-B12644BA9A72}"/>
              </a:ext>
            </a:extLst>
          </p:cNvPr>
          <p:cNvSpPr txBox="1">
            <a:spLocks/>
          </p:cNvSpPr>
          <p:nvPr/>
        </p:nvSpPr>
        <p:spPr>
          <a:xfrm>
            <a:off x="7680960" y="1389338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Está</a:t>
            </a:r>
            <a:r>
              <a:rPr lang="en-US" sz="2400" b="1" dirty="0"/>
              <a:t> </a:t>
            </a:r>
            <a:r>
              <a:rPr lang="en-US" sz="2400" b="1" dirty="0" err="1"/>
              <a:t>em</a:t>
            </a:r>
            <a:r>
              <a:rPr lang="en-US" sz="2400" b="1" dirty="0"/>
              <a:t> </a:t>
            </a:r>
            <a:r>
              <a:rPr lang="en-US" sz="2400" b="1" dirty="0" err="1"/>
              <a:t>equilíbrio</a:t>
            </a:r>
            <a:r>
              <a:rPr lang="en-US" sz="2400" b="1" dirty="0"/>
              <a:t>?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415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3. Dorsal </a:t>
            </a:r>
            <a:r>
              <a:rPr lang="pt-BR" b="1" dirty="0" err="1">
                <a:solidFill>
                  <a:schemeClr val="bg1"/>
                </a:solidFill>
              </a:rPr>
              <a:t>Meso</a:t>
            </a:r>
            <a:r>
              <a:rPr lang="pt-BR" b="1" dirty="0">
                <a:solidFill>
                  <a:schemeClr val="bg1"/>
                </a:solidFill>
              </a:rPr>
              <a:t>-Atlântica</a:t>
            </a:r>
          </a:p>
        </p:txBody>
      </p:sp>
    </p:spTree>
    <p:extLst>
      <p:ext uri="{BB962C8B-B14F-4D97-AF65-F5344CB8AC3E}">
        <p14:creationId xmlns:p14="http://schemas.microsoft.com/office/powerpoint/2010/main" val="12376315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Dorsal Meso-</a:t>
            </a: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Atlântica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D43744AE-4709-437D-9300-301067072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6" y="1863801"/>
            <a:ext cx="811094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46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8036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Dorsal Meso-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Atlântica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7B1A92F2-16A3-47C0-BFF9-4F796C446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t="61299" r="7686" b="20606"/>
          <a:stretch/>
        </p:blipFill>
        <p:spPr>
          <a:xfrm>
            <a:off x="0" y="2337954"/>
            <a:ext cx="12205662" cy="21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8036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Dorsal Meso-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Atlântica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C28C0DB-C290-4C37-BAA2-757FC07E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0" t="47778" r="8349" b="15556"/>
          <a:stretch/>
        </p:blipFill>
        <p:spPr>
          <a:xfrm>
            <a:off x="67472" y="1864995"/>
            <a:ext cx="12057056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90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88036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Dorsal Meso-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Atlântica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 descr="Interface gráfica do usuário, Gráfico, Histograma&#10;&#10;Descrição gerada automaticamente">
            <a:extLst>
              <a:ext uri="{FF2B5EF4-FFF2-40B4-BE49-F238E27FC236}">
                <a16:creationId xmlns:a16="http://schemas.microsoft.com/office/drawing/2014/main" id="{90E80E56-11C0-41D9-B41A-A8CFEE83B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r="7625"/>
          <a:stretch/>
        </p:blipFill>
        <p:spPr>
          <a:xfrm>
            <a:off x="85634" y="1096010"/>
            <a:ext cx="12020731" cy="466598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3934C95-8EC7-4AC6-8523-72FA8EA00C42}"/>
              </a:ext>
            </a:extLst>
          </p:cNvPr>
          <p:cNvSpPr/>
          <p:nvPr/>
        </p:nvSpPr>
        <p:spPr>
          <a:xfrm>
            <a:off x="5318760" y="1847881"/>
            <a:ext cx="1813560" cy="952355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2C91931-4804-445D-BF3D-C0715BC6DE9F}"/>
              </a:ext>
            </a:extLst>
          </p:cNvPr>
          <p:cNvSpPr txBox="1">
            <a:spLocks/>
          </p:cNvSpPr>
          <p:nvPr/>
        </p:nvSpPr>
        <p:spPr>
          <a:xfrm>
            <a:off x="3148719" y="2292075"/>
            <a:ext cx="217004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/>
              <a:t>Por que é </a:t>
            </a:r>
            <a:r>
              <a:rPr lang="en-US" sz="2400" b="1" dirty="0" err="1"/>
              <a:t>menos</a:t>
            </a:r>
            <a:r>
              <a:rPr lang="en-US" sz="2400" b="1" dirty="0"/>
              <a:t> </a:t>
            </a:r>
            <a:r>
              <a:rPr lang="en-US" sz="2400" b="1" dirty="0" err="1"/>
              <a:t>positivo</a:t>
            </a:r>
            <a:r>
              <a:rPr lang="en-US" sz="2400" b="1" dirty="0"/>
              <a:t>?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61774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90500" y="2893139"/>
            <a:ext cx="11811000" cy="107172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4. Ilha de Oahu, Hawaii</a:t>
            </a:r>
          </a:p>
        </p:txBody>
      </p:sp>
    </p:spTree>
    <p:extLst>
      <p:ext uri="{BB962C8B-B14F-4D97-AF65-F5344CB8AC3E}">
        <p14:creationId xmlns:p14="http://schemas.microsoft.com/office/powerpoint/2010/main" val="2962820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Ilha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Oahu, Hawaii</a:t>
            </a: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E3AC81B1-F911-463C-960F-F15917A71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6" y="1863801"/>
            <a:ext cx="8110947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2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928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Ilha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Oahu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595E2E1-F45C-4768-9B91-D17EA4DD1D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9" t="58889" r="8182" b="19778"/>
          <a:stretch/>
        </p:blipFill>
        <p:spPr>
          <a:xfrm>
            <a:off x="55959" y="2125980"/>
            <a:ext cx="12080082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05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928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Ilha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Oahu</a:t>
            </a:r>
          </a:p>
        </p:txBody>
      </p:sp>
      <p:pic>
        <p:nvPicPr>
          <p:cNvPr id="3" name="Imagem 2" descr="Interface gráfica do usuário, Gráfico, PowerPoint&#10;&#10;Descrição gerada automaticamente">
            <a:extLst>
              <a:ext uri="{FF2B5EF4-FFF2-40B4-BE49-F238E27FC236}">
                <a16:creationId xmlns:a16="http://schemas.microsoft.com/office/drawing/2014/main" id="{4B4B734A-ACE8-420B-A1AC-90780A3F4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1" t="42222" r="7587" b="15111"/>
          <a:stretch/>
        </p:blipFill>
        <p:spPr>
          <a:xfrm>
            <a:off x="71040" y="1638300"/>
            <a:ext cx="1204991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52400" y="2076450"/>
            <a:ext cx="11811000" cy="18408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Como definir isso na prática?</a:t>
            </a:r>
          </a:p>
        </p:txBody>
      </p:sp>
    </p:spTree>
    <p:extLst>
      <p:ext uri="{BB962C8B-B14F-4D97-AF65-F5344CB8AC3E}">
        <p14:creationId xmlns:p14="http://schemas.microsoft.com/office/powerpoint/2010/main" val="905126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859280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Ilha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Oahu</a:t>
            </a:r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AA39FB3-3C9B-4DE8-A2E8-89455BEC3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r="7749"/>
          <a:stretch/>
        </p:blipFill>
        <p:spPr>
          <a:xfrm>
            <a:off x="180518" y="1132840"/>
            <a:ext cx="11830964" cy="459232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C2CAE6C-9399-495D-8E65-D653237D6BD6}"/>
              </a:ext>
            </a:extLst>
          </p:cNvPr>
          <p:cNvSpPr/>
          <p:nvPr/>
        </p:nvSpPr>
        <p:spPr>
          <a:xfrm>
            <a:off x="3148719" y="1532695"/>
            <a:ext cx="1813560" cy="1896305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E2DE18E-6E0F-476F-AC36-C92A2A576058}"/>
              </a:ext>
            </a:extLst>
          </p:cNvPr>
          <p:cNvSpPr txBox="1">
            <a:spLocks/>
          </p:cNvSpPr>
          <p:nvPr/>
        </p:nvSpPr>
        <p:spPr>
          <a:xfrm>
            <a:off x="2764738" y="824606"/>
            <a:ext cx="2581521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Está</a:t>
            </a:r>
            <a:r>
              <a:rPr lang="en-US" sz="2400" b="1" dirty="0"/>
              <a:t> </a:t>
            </a:r>
            <a:r>
              <a:rPr lang="en-US" sz="2400" b="1" dirty="0" err="1"/>
              <a:t>em</a:t>
            </a:r>
            <a:r>
              <a:rPr lang="en-US" sz="2400" b="1" dirty="0"/>
              <a:t> </a:t>
            </a:r>
            <a:r>
              <a:rPr lang="en-US" sz="2400" b="1" dirty="0" err="1"/>
              <a:t>equilíbrio</a:t>
            </a:r>
            <a:r>
              <a:rPr lang="en-US" sz="2400" b="1" dirty="0"/>
              <a:t>?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82E4464-6C42-438D-BF74-915F2595A45A}"/>
              </a:ext>
            </a:extLst>
          </p:cNvPr>
          <p:cNvSpPr txBox="1">
            <a:spLocks/>
          </p:cNvSpPr>
          <p:nvPr/>
        </p:nvSpPr>
        <p:spPr>
          <a:xfrm>
            <a:off x="2283187" y="316445"/>
            <a:ext cx="3544622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/>
              <a:t>Por que é </a:t>
            </a:r>
            <a:r>
              <a:rPr lang="en-US" sz="2400" b="1" dirty="0" err="1"/>
              <a:t>menos</a:t>
            </a:r>
            <a:r>
              <a:rPr lang="en-US" sz="2400" b="1" dirty="0"/>
              <a:t> </a:t>
            </a:r>
            <a:r>
              <a:rPr lang="en-US" sz="2400" b="1" dirty="0" err="1"/>
              <a:t>positivo</a:t>
            </a:r>
            <a:r>
              <a:rPr lang="en-US" sz="2400" b="1" dirty="0"/>
              <a:t> </a:t>
            </a:r>
            <a:r>
              <a:rPr lang="en-US" sz="2400" b="1" dirty="0" err="1"/>
              <a:t>sobre</a:t>
            </a:r>
            <a:r>
              <a:rPr lang="en-US" sz="2400" b="1" dirty="0"/>
              <a:t> a </a:t>
            </a:r>
            <a:r>
              <a:rPr lang="en-US" sz="2400" b="1" dirty="0" err="1"/>
              <a:t>Ilha</a:t>
            </a:r>
            <a:r>
              <a:rPr lang="en-US" sz="2400" b="1" dirty="0"/>
              <a:t>?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3FED45A-9445-484C-939A-7AD091B636A8}"/>
              </a:ext>
            </a:extLst>
          </p:cNvPr>
          <p:cNvSpPr/>
          <p:nvPr/>
        </p:nvSpPr>
        <p:spPr>
          <a:xfrm>
            <a:off x="5166360" y="2480847"/>
            <a:ext cx="5501640" cy="1127760"/>
          </a:xfrm>
          <a:prstGeom prst="ellipse">
            <a:avLst/>
          </a:prstGeom>
          <a:noFill/>
          <a:ln w="444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9C8BF71-DDBA-422E-B02D-67A8F5C8FDFA}"/>
              </a:ext>
            </a:extLst>
          </p:cNvPr>
          <p:cNvSpPr txBox="1">
            <a:spLocks/>
          </p:cNvSpPr>
          <p:nvPr/>
        </p:nvSpPr>
        <p:spPr>
          <a:xfrm>
            <a:off x="6144869" y="1972686"/>
            <a:ext cx="3544622" cy="508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dirty="0" err="1"/>
              <a:t>Flexura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3328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0791"/>
            <a:ext cx="10515600" cy="1325563"/>
          </a:xfrm>
        </p:spPr>
        <p:txBody>
          <a:bodyPr/>
          <a:lstStyle/>
          <a:p>
            <a:r>
              <a:rPr lang="pt-BR" b="1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674291"/>
            <a:ext cx="10515600" cy="1509418"/>
          </a:xfrm>
        </p:spPr>
        <p:txBody>
          <a:bodyPr>
            <a:normAutofit/>
          </a:bodyPr>
          <a:lstStyle/>
          <a:p>
            <a:r>
              <a:rPr lang="en-US" dirty="0"/>
              <a:t>Blakely, R. J., 1996, Potential theory in gravity and magnetic applications: Cambridge </a:t>
            </a:r>
            <a:r>
              <a:rPr lang="pt-BR" dirty="0" err="1"/>
              <a:t>University</a:t>
            </a:r>
            <a:r>
              <a:rPr lang="pt-BR" dirty="0"/>
              <a:t> Press.</a:t>
            </a:r>
          </a:p>
          <a:p>
            <a:r>
              <a:rPr lang="pt-BR" dirty="0"/>
              <a:t>Hofmann-</a:t>
            </a:r>
            <a:r>
              <a:rPr lang="pt-BR" dirty="0" err="1"/>
              <a:t>Wellenhof</a:t>
            </a:r>
            <a:r>
              <a:rPr lang="pt-BR" dirty="0"/>
              <a:t>, B. e H. Moritz, 2005, </a:t>
            </a:r>
            <a:r>
              <a:rPr lang="pt-BR" dirty="0" err="1"/>
              <a:t>Physical</a:t>
            </a:r>
            <a:r>
              <a:rPr lang="pt-BR" dirty="0"/>
              <a:t> </a:t>
            </a:r>
            <a:r>
              <a:rPr lang="pt-BR" dirty="0" err="1"/>
              <a:t>Geodesy</a:t>
            </a:r>
            <a:r>
              <a:rPr lang="pt-BR" dirty="0"/>
              <a:t>. Springer.</a:t>
            </a:r>
          </a:p>
        </p:txBody>
      </p:sp>
    </p:spTree>
    <p:extLst>
      <p:ext uri="{BB962C8B-B14F-4D97-AF65-F5344CB8AC3E}">
        <p14:creationId xmlns:p14="http://schemas.microsoft.com/office/powerpoint/2010/main" val="25302318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7966"/>
            <a:ext cx="9144000" cy="591034"/>
          </a:xfrm>
        </p:spPr>
        <p:txBody>
          <a:bodyPr>
            <a:normAutofit/>
          </a:bodyPr>
          <a:lstStyle/>
          <a:p>
            <a:r>
              <a:rPr lang="pt-BR" sz="3600" dirty="0"/>
              <a:t>Até a próxima aula!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0131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B282E0D0-B39E-42F9-B39E-E77F3A9FC380}"/>
              </a:ext>
            </a:extLst>
          </p:cNvPr>
          <p:cNvSpPr txBox="1">
            <a:spLocks/>
          </p:cNvSpPr>
          <p:nvPr/>
        </p:nvSpPr>
        <p:spPr>
          <a:xfrm>
            <a:off x="3667354" y="1103037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Considerando um sistema cartesiano topocêntrico.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Como definir isto na prática?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0C7DDE5-496E-4781-98B2-2691720B3B54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BC0CBEC-A6C5-485E-81AD-7E03A5F479DB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6E187959-574B-4D72-8769-F451F9BB3BCC}"/>
              </a:ext>
            </a:extLst>
          </p:cNvPr>
          <p:cNvSpPr txBox="1">
            <a:spLocks/>
          </p:cNvSpPr>
          <p:nvPr/>
        </p:nvSpPr>
        <p:spPr>
          <a:xfrm>
            <a:off x="9432880" y="252380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1"/>
                </a:solidFill>
              </a:rPr>
              <a:t>h = Altura </a:t>
            </a:r>
            <a:r>
              <a:rPr lang="pt-BR" sz="2000" dirty="0" err="1">
                <a:solidFill>
                  <a:schemeClr val="accent1"/>
                </a:solidFill>
              </a:rPr>
              <a:t>ortométrica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28F37BA6-B1DD-4135-AA3E-B2AC8D089820}"/>
              </a:ext>
            </a:extLst>
          </p:cNvPr>
          <p:cNvCxnSpPr>
            <a:cxnSpLocks/>
          </p:cNvCxnSpPr>
          <p:nvPr/>
        </p:nvCxnSpPr>
        <p:spPr>
          <a:xfrm flipH="1">
            <a:off x="9368420" y="2531270"/>
            <a:ext cx="87939" cy="1876718"/>
          </a:xfrm>
          <a:prstGeom prst="line">
            <a:avLst/>
          </a:prstGeom>
          <a:ln w="127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8038D3AD-01A8-4FC2-AE2A-A69805D0FEC0}"/>
              </a:ext>
            </a:extLst>
          </p:cNvPr>
          <p:cNvSpPr txBox="1">
            <a:spLocks/>
          </p:cNvSpPr>
          <p:nvPr/>
        </p:nvSpPr>
        <p:spPr>
          <a:xfrm>
            <a:off x="9412389" y="351978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b="1" dirty="0">
                <a:solidFill>
                  <a:schemeClr val="accent6"/>
                </a:solidFill>
              </a:rPr>
              <a:t>H = Altura Geométrica 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8A19BDF-0803-4B08-ADDF-746F182EC6DD}"/>
              </a:ext>
            </a:extLst>
          </p:cNvPr>
          <p:cNvCxnSpPr>
            <a:cxnSpLocks/>
          </p:cNvCxnSpPr>
          <p:nvPr/>
        </p:nvCxnSpPr>
        <p:spPr>
          <a:xfrm flipH="1">
            <a:off x="9196263" y="3303836"/>
            <a:ext cx="130636" cy="102435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ítulo 1">
            <a:extLst>
              <a:ext uri="{FF2B5EF4-FFF2-40B4-BE49-F238E27FC236}">
                <a16:creationId xmlns:a16="http://schemas.microsoft.com/office/drawing/2014/main" id="{8FAB88DD-0E0E-44A6-9715-6A40CB894A74}"/>
              </a:ext>
            </a:extLst>
          </p:cNvPr>
          <p:cNvSpPr txBox="1">
            <a:spLocks/>
          </p:cNvSpPr>
          <p:nvPr/>
        </p:nvSpPr>
        <p:spPr>
          <a:xfrm>
            <a:off x="6912479" y="3369723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rgbClr val="FF0000"/>
                </a:solidFill>
              </a:rPr>
              <a:t>N = Altura </a:t>
            </a:r>
            <a:r>
              <a:rPr lang="pt-BR" sz="2000" dirty="0" err="1">
                <a:solidFill>
                  <a:srgbClr val="FF0000"/>
                </a:solidFill>
              </a:rPr>
              <a:t>Geoidal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4" name="Forma livre 24">
            <a:extLst>
              <a:ext uri="{FF2B5EF4-FFF2-40B4-BE49-F238E27FC236}">
                <a16:creationId xmlns:a16="http://schemas.microsoft.com/office/drawing/2014/main" id="{79B63016-3495-4A30-BC07-005852A223A0}"/>
              </a:ext>
            </a:extLst>
          </p:cNvPr>
          <p:cNvSpPr/>
          <p:nvPr/>
        </p:nvSpPr>
        <p:spPr>
          <a:xfrm flipH="1">
            <a:off x="477747" y="2072772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3D617CD-8C4C-44EA-B9C7-1744E912C2D8}"/>
              </a:ext>
            </a:extLst>
          </p:cNvPr>
          <p:cNvSpPr/>
          <p:nvPr/>
        </p:nvSpPr>
        <p:spPr>
          <a:xfrm>
            <a:off x="3011594" y="1848121"/>
            <a:ext cx="978506" cy="906663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D1A116AC-0650-40EB-9E47-7485014C7198}"/>
              </a:ext>
            </a:extLst>
          </p:cNvPr>
          <p:cNvSpPr txBox="1">
            <a:spLocks/>
          </p:cNvSpPr>
          <p:nvPr/>
        </p:nvSpPr>
        <p:spPr>
          <a:xfrm>
            <a:off x="6362468" y="4657708"/>
            <a:ext cx="5094806" cy="697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A altura dada no GPS!</a:t>
            </a:r>
          </a:p>
        </p:txBody>
      </p:sp>
    </p:spTree>
    <p:extLst>
      <p:ext uri="{BB962C8B-B14F-4D97-AF65-F5344CB8AC3E}">
        <p14:creationId xmlns:p14="http://schemas.microsoft.com/office/powerpoint/2010/main" val="217865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192622" y="3188082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2" y="3188082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430523" y="4052316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11B7455-D5EC-4B21-8CFB-86FB498D7E0C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DC509DAA-0043-473B-882B-B19EBE68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t="8476" r="11404" b="16582"/>
          <a:stretch/>
        </p:blipFill>
        <p:spPr>
          <a:xfrm>
            <a:off x="5432134" y="108653"/>
            <a:ext cx="6579176" cy="66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2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52400" y="2076450"/>
            <a:ext cx="11811000" cy="18408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O dado de gravidade</a:t>
            </a:r>
          </a:p>
        </p:txBody>
      </p:sp>
    </p:spTree>
    <p:extLst>
      <p:ext uri="{BB962C8B-B14F-4D97-AF65-F5344CB8AC3E}">
        <p14:creationId xmlns:p14="http://schemas.microsoft.com/office/powerpoint/2010/main" val="2331983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972</Words>
  <Application>Microsoft Office PowerPoint</Application>
  <PresentationFormat>Widescreen</PresentationFormat>
  <Paragraphs>220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Tema do Office</vt:lpstr>
      <vt:lpstr>Anomalia bouguer, topografia e isostasia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Até a próxima aula!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do potencial e o campo gravitacional da Terra</dc:title>
  <dc:creator>André Luis Reis</dc:creator>
  <cp:lastModifiedBy>André Luis Reis</cp:lastModifiedBy>
  <cp:revision>153</cp:revision>
  <dcterms:created xsi:type="dcterms:W3CDTF">2019-10-23T08:04:02Z</dcterms:created>
  <dcterms:modified xsi:type="dcterms:W3CDTF">2021-09-16T17:11:48Z</dcterms:modified>
</cp:coreProperties>
</file>